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embeddings/oleObject3.bin" ContentType="application/vnd.openxmlformats-officedocument.oleObject"/>
  <Override PartName="/ppt/embeddings/oleObject4.bin" ContentType="application/vnd.openxmlformats-officedocument.oleObject"/>
  <Override PartName="/ppt/embeddings/oleObject5.bin" ContentType="application/vnd.openxmlformats-officedocument.oleObject"/>
  <Override PartName="/ppt/embeddings/oleObject6.bin" ContentType="application/vnd.openxmlformats-officedocument.oleObject"/>
  <Override PartName="/ppt/embeddings/oleObject7.bin" ContentType="application/vnd.openxmlformats-officedocument.oleObject"/>
  <Override PartName="/ppt/embeddings/oleObject8.bin" ContentType="application/vnd.openxmlformats-officedocument.oleObject"/>
  <Override PartName="/ppt/embeddings/oleObject9.bin" ContentType="application/vnd.openxmlformats-officedocument.oleObject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94"/>
  </p:notesMasterIdLst>
  <p:handoutMasterIdLst>
    <p:handoutMasterId r:id="rId95"/>
  </p:handoutMasterIdLst>
  <p:sldIdLst>
    <p:sldId id="256" r:id="rId2"/>
    <p:sldId id="367" r:id="rId3"/>
    <p:sldId id="352" r:id="rId4"/>
    <p:sldId id="258" r:id="rId5"/>
    <p:sldId id="259" r:id="rId6"/>
    <p:sldId id="261" r:id="rId7"/>
    <p:sldId id="263" r:id="rId8"/>
    <p:sldId id="264" r:id="rId9"/>
    <p:sldId id="265" r:id="rId10"/>
    <p:sldId id="266" r:id="rId11"/>
    <p:sldId id="268" r:id="rId12"/>
    <p:sldId id="269" r:id="rId13"/>
    <p:sldId id="353" r:id="rId14"/>
    <p:sldId id="368" r:id="rId15"/>
    <p:sldId id="272" r:id="rId16"/>
    <p:sldId id="274" r:id="rId17"/>
    <p:sldId id="276" r:id="rId18"/>
    <p:sldId id="277" r:id="rId19"/>
    <p:sldId id="278" r:id="rId20"/>
    <p:sldId id="279" r:id="rId21"/>
    <p:sldId id="375" r:id="rId22"/>
    <p:sldId id="369" r:id="rId23"/>
    <p:sldId id="280" r:id="rId24"/>
    <p:sldId id="281" r:id="rId25"/>
    <p:sldId id="282" r:id="rId26"/>
    <p:sldId id="284" r:id="rId27"/>
    <p:sldId id="286" r:id="rId28"/>
    <p:sldId id="287" r:id="rId29"/>
    <p:sldId id="288" r:id="rId30"/>
    <p:sldId id="289" r:id="rId31"/>
    <p:sldId id="290" r:id="rId32"/>
    <p:sldId id="292" r:id="rId33"/>
    <p:sldId id="293" r:id="rId34"/>
    <p:sldId id="376" r:id="rId35"/>
    <p:sldId id="370" r:id="rId36"/>
    <p:sldId id="350" r:id="rId37"/>
    <p:sldId id="298" r:id="rId38"/>
    <p:sldId id="300" r:id="rId39"/>
    <p:sldId id="299" r:id="rId40"/>
    <p:sldId id="301" r:id="rId41"/>
    <p:sldId id="303" r:id="rId42"/>
    <p:sldId id="305" r:id="rId43"/>
    <p:sldId id="377" r:id="rId44"/>
    <p:sldId id="371" r:id="rId45"/>
    <p:sldId id="349" r:id="rId46"/>
    <p:sldId id="306" r:id="rId47"/>
    <p:sldId id="307" r:id="rId48"/>
    <p:sldId id="308" r:id="rId49"/>
    <p:sldId id="309" r:id="rId50"/>
    <p:sldId id="310" r:id="rId51"/>
    <p:sldId id="311" r:id="rId52"/>
    <p:sldId id="312" r:id="rId53"/>
    <p:sldId id="313" r:id="rId54"/>
    <p:sldId id="314" r:id="rId55"/>
    <p:sldId id="315" r:id="rId56"/>
    <p:sldId id="316" r:id="rId57"/>
    <p:sldId id="317" r:id="rId58"/>
    <p:sldId id="320" r:id="rId59"/>
    <p:sldId id="378" r:id="rId60"/>
    <p:sldId id="372" r:id="rId61"/>
    <p:sldId id="345" r:id="rId62"/>
    <p:sldId id="321" r:id="rId63"/>
    <p:sldId id="322" r:id="rId64"/>
    <p:sldId id="360" r:id="rId65"/>
    <p:sldId id="359" r:id="rId66"/>
    <p:sldId id="323" r:id="rId67"/>
    <p:sldId id="324" r:id="rId68"/>
    <p:sldId id="326" r:id="rId69"/>
    <p:sldId id="379" r:id="rId70"/>
    <p:sldId id="373" r:id="rId71"/>
    <p:sldId id="361" r:id="rId72"/>
    <p:sldId id="327" r:id="rId73"/>
    <p:sldId id="328" r:id="rId74"/>
    <p:sldId id="329" r:id="rId75"/>
    <p:sldId id="330" r:id="rId76"/>
    <p:sldId id="331" r:id="rId77"/>
    <p:sldId id="362" r:id="rId78"/>
    <p:sldId id="366" r:id="rId79"/>
    <p:sldId id="363" r:id="rId80"/>
    <p:sldId id="365" r:id="rId81"/>
    <p:sldId id="364" r:id="rId82"/>
    <p:sldId id="332" r:id="rId83"/>
    <p:sldId id="335" r:id="rId84"/>
    <p:sldId id="380" r:id="rId85"/>
    <p:sldId id="374" r:id="rId86"/>
    <p:sldId id="337" r:id="rId87"/>
    <p:sldId id="357" r:id="rId88"/>
    <p:sldId id="338" r:id="rId89"/>
    <p:sldId id="339" r:id="rId90"/>
    <p:sldId id="340" r:id="rId91"/>
    <p:sldId id="341" r:id="rId92"/>
    <p:sldId id="342" r:id="rId9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oitadmin" initials="o" lastIdx="4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C529"/>
    <a:srgbClr val="FFD13F"/>
    <a:srgbClr val="0075CC"/>
    <a:srgbClr val="003E6C"/>
    <a:srgbClr val="7A0019"/>
    <a:srgbClr val="FFD653"/>
    <a:srgbClr val="FFD3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7" autoAdjust="0"/>
    <p:restoredTop sz="94346" autoAdjust="0"/>
  </p:normalViewPr>
  <p:slideViewPr>
    <p:cSldViewPr snapToGrid="0" snapToObjects="1">
      <p:cViewPr>
        <p:scale>
          <a:sx n="97" d="100"/>
          <a:sy n="97" d="100"/>
        </p:scale>
        <p:origin x="-352" y="-8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1333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0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notesMaster" Target="notesMasters/notesMaster1.xml"/><Relationship Id="rId95" Type="http://schemas.openxmlformats.org/officeDocument/2006/relationships/handoutMaster" Target="handoutMasters/handoutMaster1.xml"/><Relationship Id="rId96" Type="http://schemas.openxmlformats.org/officeDocument/2006/relationships/printerSettings" Target="printerSettings/printerSettings1.bin"/><Relationship Id="rId97" Type="http://schemas.openxmlformats.org/officeDocument/2006/relationships/commentAuthors" Target="commentAuthors.xml"/><Relationship Id="rId98" Type="http://schemas.openxmlformats.org/officeDocument/2006/relationships/presProps" Target="presProps.xml"/><Relationship Id="rId99" Type="http://schemas.openxmlformats.org/officeDocument/2006/relationships/viewProps" Target="view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00" Type="http://schemas.openxmlformats.org/officeDocument/2006/relationships/theme" Target="theme/theme1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41.wmf"/><Relationship Id="rId4" Type="http://schemas.openxmlformats.org/officeDocument/2006/relationships/image" Target="../media/image42.wmf"/><Relationship Id="rId1" Type="http://schemas.openxmlformats.org/officeDocument/2006/relationships/image" Target="../media/image39.wmf"/><Relationship Id="rId2" Type="http://schemas.openxmlformats.org/officeDocument/2006/relationships/image" Target="../media/image40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.wmf"/><Relationship Id="rId2" Type="http://schemas.openxmlformats.org/officeDocument/2006/relationships/image" Target="../media/image47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9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07D57F-2DB8-40ED-BE38-87EB6BDD50AA}" type="datetimeFigureOut">
              <a:rPr lang="en-US" smtClean="0"/>
              <a:t>10/15/14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5FE950-060C-402F-84B9-0562160E38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63093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3B2534-0E64-46B6-8389-E25546A31977}" type="datetimeFigureOut">
              <a:rPr lang="en-US" smtClean="0"/>
              <a:pPr/>
              <a:t>10/15/14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94F16A-795E-420D-991E-DFBF0B28CC7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40560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94F16A-795E-420D-991E-DFBF0B28CC7B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1438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94F16A-795E-420D-991E-DFBF0B28CC7B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4077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94F16A-795E-420D-991E-DFBF0B28CC7B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4077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94F16A-795E-420D-991E-DFBF0B28CC7B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4077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94F16A-795E-420D-991E-DFBF0B28CC7B}" type="slidenum">
              <a:rPr lang="en-US" smtClean="0"/>
              <a:pPr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4077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94F16A-795E-420D-991E-DFBF0B28CC7B}" type="slidenum">
              <a:rPr lang="en-US" smtClean="0"/>
              <a:pPr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4077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94F16A-795E-420D-991E-DFBF0B28CC7B}" type="slidenum">
              <a:rPr lang="en-US" smtClean="0"/>
              <a:pPr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4077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94F16A-795E-420D-991E-DFBF0B28CC7B}" type="slidenum">
              <a:rPr lang="en-US" smtClean="0"/>
              <a:pPr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4077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94F16A-795E-420D-991E-DFBF0B28CC7B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4077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94F16A-795E-420D-991E-DFBF0B28CC7B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4077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94F16A-795E-420D-991E-DFBF0B28CC7B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4077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94F16A-795E-420D-991E-DFBF0B28CC7B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4077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94F16A-795E-420D-991E-DFBF0B28CC7B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4077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94F16A-795E-420D-991E-DFBF0B28CC7B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4077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94F16A-795E-420D-991E-DFBF0B28CC7B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4077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94F16A-795E-420D-991E-DFBF0B28CC7B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4077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5" name="Picture 7" descr="UofM-2_T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6050" y="139700"/>
            <a:ext cx="8850313" cy="6578600"/>
          </a:xfrm>
          <a:prstGeom prst="rect">
            <a:avLst/>
          </a:prstGeom>
          <a:noFill/>
        </p:spPr>
      </p:pic>
      <p:sp>
        <p:nvSpPr>
          <p:cNvPr id="717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1981200"/>
            <a:ext cx="7772400" cy="11430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7172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581400"/>
            <a:ext cx="6400800" cy="609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304800"/>
            <a:ext cx="2152650" cy="5334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304800"/>
            <a:ext cx="6305550" cy="53340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752600"/>
            <a:ext cx="4229100" cy="388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752600"/>
            <a:ext cx="4229100" cy="388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6" name="Picture 12" descr="UofM-2_M"/>
          <p:cNvPicPr>
            <a:picLocks noChangeAspect="1" noChangeArrowheads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146050" y="136525"/>
            <a:ext cx="8850313" cy="6584950"/>
          </a:xfrm>
          <a:prstGeom prst="rect">
            <a:avLst/>
          </a:prstGeom>
          <a:noFill/>
        </p:spPr>
      </p:pic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304800"/>
            <a:ext cx="86106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752600"/>
            <a:ext cx="8610600" cy="388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4400">
          <a:solidFill>
            <a:srgbClr val="7A0019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400">
          <a:solidFill>
            <a:srgbClr val="7A0019"/>
          </a:solidFill>
          <a:latin typeface="Arial" pitchFamily="-104" charset="0"/>
          <a:ea typeface="ＭＳ Ｐゴシック" pitchFamily="-104" charset="-128"/>
          <a:cs typeface="ＭＳ Ｐゴシック" pitchFamily="-104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400">
          <a:solidFill>
            <a:srgbClr val="7A0019"/>
          </a:solidFill>
          <a:latin typeface="Arial" pitchFamily="-104" charset="0"/>
          <a:ea typeface="ＭＳ Ｐゴシック" pitchFamily="-104" charset="-128"/>
          <a:cs typeface="ＭＳ Ｐゴシック" pitchFamily="-104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400">
          <a:solidFill>
            <a:srgbClr val="7A0019"/>
          </a:solidFill>
          <a:latin typeface="Arial" pitchFamily="-104" charset="0"/>
          <a:ea typeface="ＭＳ Ｐゴシック" pitchFamily="-104" charset="-128"/>
          <a:cs typeface="ＭＳ Ｐゴシック" pitchFamily="-104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400">
          <a:solidFill>
            <a:srgbClr val="7A0019"/>
          </a:solidFill>
          <a:latin typeface="Arial" pitchFamily="-104" charset="0"/>
          <a:ea typeface="ＭＳ Ｐゴシック" pitchFamily="-104" charset="-128"/>
          <a:cs typeface="ＭＳ Ｐゴシック" pitchFamily="-104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400">
          <a:solidFill>
            <a:srgbClr val="7A0019"/>
          </a:solidFill>
          <a:latin typeface="Arial" pitchFamily="-104" charset="0"/>
          <a:ea typeface="ＭＳ Ｐゴシック" pitchFamily="-104" charset="-128"/>
          <a:cs typeface="ＭＳ Ｐゴシック" pitchFamily="-104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400">
          <a:solidFill>
            <a:srgbClr val="7A0019"/>
          </a:solidFill>
          <a:latin typeface="Arial" pitchFamily="-104" charset="0"/>
          <a:ea typeface="ＭＳ Ｐゴシック" pitchFamily="-104" charset="-128"/>
          <a:cs typeface="ＭＳ Ｐゴシック" pitchFamily="-104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400">
          <a:solidFill>
            <a:srgbClr val="7A0019"/>
          </a:solidFill>
          <a:latin typeface="Arial" pitchFamily="-104" charset="0"/>
          <a:ea typeface="ＭＳ Ｐゴシック" pitchFamily="-104" charset="-128"/>
          <a:cs typeface="ＭＳ Ｐゴシック" pitchFamily="-104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400">
          <a:solidFill>
            <a:srgbClr val="7A0019"/>
          </a:solidFill>
          <a:latin typeface="Arial" pitchFamily="-104" charset="0"/>
          <a:ea typeface="ＭＳ Ｐゴシック" pitchFamily="-104" charset="-128"/>
          <a:cs typeface="ＭＳ Ｐゴシック" pitchFamily="-104" charset="-128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7A0019"/>
        </a:buClr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7A0019"/>
        </a:buClr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7A0019"/>
        </a:buClr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7A0019"/>
        </a:buClr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7A0019"/>
        </a:buClr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7A0019"/>
        </a:buClr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7A0019"/>
        </a:buClr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7A0019"/>
        </a:buClr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7A0019"/>
        </a:buClr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17.png"/><Relationship Id="rId5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4" Type="http://schemas.openxmlformats.org/officeDocument/2006/relationships/image" Target="../media/image24.wmf"/><Relationship Id="rId5" Type="http://schemas.openxmlformats.org/officeDocument/2006/relationships/image" Target="../media/image17.png"/><Relationship Id="rId6" Type="http://schemas.openxmlformats.org/officeDocument/2006/relationships/image" Target="../media/image25.png"/><Relationship Id="rId7" Type="http://schemas.openxmlformats.org/officeDocument/2006/relationships/image" Target="../media/image3.png"/><Relationship Id="rId8" Type="http://schemas.openxmlformats.org/officeDocument/2006/relationships/image" Target="../media/image26.pn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4" Type="http://schemas.openxmlformats.org/officeDocument/2006/relationships/image" Target="../media/image27.wmf"/><Relationship Id="rId5" Type="http://schemas.openxmlformats.org/officeDocument/2006/relationships/image" Target="../media/image17.png"/><Relationship Id="rId6" Type="http://schemas.openxmlformats.org/officeDocument/2006/relationships/image" Target="../media/image3.png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17.png"/><Relationship Id="rId6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23.png"/><Relationship Id="rId5" Type="http://schemas.openxmlformats.org/officeDocument/2006/relationships/image" Target="../media/image37.png"/><Relationship Id="rId6" Type="http://schemas.openxmlformats.org/officeDocument/2006/relationships/image" Target="../media/image17.png"/><Relationship Id="rId7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Relationship Id="rId3" Type="http://schemas.openxmlformats.org/officeDocument/2006/relationships/image" Target="../media/image3.png"/></Relationships>
</file>

<file path=ppt/slides/_rels/slide3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2.wmf"/><Relationship Id="rId12" Type="http://schemas.openxmlformats.org/officeDocument/2006/relationships/image" Target="../media/image3.png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43.png"/><Relationship Id="rId4" Type="http://schemas.openxmlformats.org/officeDocument/2006/relationships/oleObject" Target="../embeddings/oleObject3.bin"/><Relationship Id="rId5" Type="http://schemas.openxmlformats.org/officeDocument/2006/relationships/image" Target="../media/image39.wmf"/><Relationship Id="rId6" Type="http://schemas.openxmlformats.org/officeDocument/2006/relationships/oleObject" Target="../embeddings/oleObject4.bin"/><Relationship Id="rId7" Type="http://schemas.openxmlformats.org/officeDocument/2006/relationships/image" Target="../media/image40.wmf"/><Relationship Id="rId8" Type="http://schemas.openxmlformats.org/officeDocument/2006/relationships/oleObject" Target="../embeddings/oleObject5.bin"/><Relationship Id="rId9" Type="http://schemas.openxmlformats.org/officeDocument/2006/relationships/image" Target="../media/image41.wmf"/><Relationship Id="rId10" Type="http://schemas.openxmlformats.org/officeDocument/2006/relationships/oleObject" Target="../embeddings/oleObject6.bin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45.png"/><Relationship Id="rId5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4" Type="http://schemas.openxmlformats.org/officeDocument/2006/relationships/image" Target="../media/image46.wmf"/><Relationship Id="rId5" Type="http://schemas.openxmlformats.org/officeDocument/2006/relationships/oleObject" Target="../embeddings/oleObject8.bin"/><Relationship Id="rId6" Type="http://schemas.openxmlformats.org/officeDocument/2006/relationships/image" Target="../media/image47.wmf"/><Relationship Id="rId7" Type="http://schemas.openxmlformats.org/officeDocument/2006/relationships/image" Target="../media/image3.png"/><Relationship Id="rId8" Type="http://schemas.openxmlformats.org/officeDocument/2006/relationships/image" Target="../media/image48.png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4" Type="http://schemas.openxmlformats.org/officeDocument/2006/relationships/image" Target="../media/image49.wmf"/><Relationship Id="rId5" Type="http://schemas.openxmlformats.org/officeDocument/2006/relationships/image" Target="../media/image50.png"/><Relationship Id="rId6" Type="http://schemas.openxmlformats.org/officeDocument/2006/relationships/image" Target="../media/image17.png"/><Relationship Id="rId7" Type="http://schemas.openxmlformats.org/officeDocument/2006/relationships/image" Target="../media/image3.png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Relationship Id="rId3" Type="http://schemas.openxmlformats.org/officeDocument/2006/relationships/image" Target="../media/image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4" Type="http://schemas.openxmlformats.org/officeDocument/2006/relationships/image" Target="../media/image3.png"/><Relationship Id="rId1" Type="http://schemas.openxmlformats.org/officeDocument/2006/relationships/themeOverride" Target="../theme/themeOverride1.xml"/><Relationship Id="rId2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Relationship Id="rId3" Type="http://schemas.openxmlformats.org/officeDocument/2006/relationships/image" Target="../media/image3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Relationship Id="rId3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Relationship Id="rId3" Type="http://schemas.openxmlformats.org/officeDocument/2006/relationships/image" Target="../media/image3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Relationship Id="rId3" Type="http://schemas.openxmlformats.org/officeDocument/2006/relationships/image" Target="../media/image3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Relationship Id="rId3" Type="http://schemas.openxmlformats.org/officeDocument/2006/relationships/image" Target="../media/image3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Relationship Id="rId3" Type="http://schemas.openxmlformats.org/officeDocument/2006/relationships/image" Target="../media/image3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Relationship Id="rId3" Type="http://schemas.openxmlformats.org/officeDocument/2006/relationships/image" Target="../media/image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52.jpeg"/><Relationship Id="rId5" Type="http://schemas.openxmlformats.org/officeDocument/2006/relationships/image" Target="../media/image53.jpeg"/><Relationship Id="rId6" Type="http://schemas.openxmlformats.org/officeDocument/2006/relationships/image" Target="../media/image54.jpeg"/><Relationship Id="rId7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emf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Relationship Id="rId3" Type="http://schemas.openxmlformats.org/officeDocument/2006/relationships/image" Target="../media/image3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59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59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jpe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jpe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59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jpe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jpe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Relationship Id="rId3" Type="http://schemas.openxmlformats.org/officeDocument/2006/relationships/image" Target="../media/image3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png"/><Relationship Id="rId3" Type="http://schemas.openxmlformats.org/officeDocument/2006/relationships/image" Target="../media/image3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4" Type="http://schemas.openxmlformats.org/officeDocument/2006/relationships/image" Target="../media/image67.png"/><Relationship Id="rId5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4" Type="http://schemas.openxmlformats.org/officeDocument/2006/relationships/image" Target="../media/image67.png"/><Relationship Id="rId5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68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69.jpeg"/><Relationship Id="rId5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jpe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69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gif"/><Relationship Id="rId5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69.jpeg"/><Relationship Id="rId5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jpe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png"/><Relationship Id="rId3" Type="http://schemas.openxmlformats.org/officeDocument/2006/relationships/image" Target="../media/image3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Spatial Data Mining</a:t>
            </a:r>
            <a:endParaRPr lang="en-US" dirty="0"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pic>
        <p:nvPicPr>
          <p:cNvPr id="4" name="Picture 3" descr="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4196" y="5065888"/>
            <a:ext cx="1607879" cy="141110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Pattern Family 3: Predictive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0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Location Prediction: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en-US" sz="18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Predict Bird Habitat Prediction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en-US" sz="18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Using environmental variables</a:t>
            </a:r>
          </a:p>
          <a:p>
            <a:endParaRPr lang="en-US" dirty="0"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pic>
        <p:nvPicPr>
          <p:cNvPr id="4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2293" y="1492404"/>
            <a:ext cx="3746808" cy="2009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746809"/>
            <a:ext cx="3962400" cy="20168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3746810"/>
            <a:ext cx="4114800" cy="2016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 descr="logo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7000" y="5621054"/>
            <a:ext cx="1241778" cy="1089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1661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652" y="304800"/>
            <a:ext cx="8851126" cy="990600"/>
          </a:xfrm>
        </p:spPr>
        <p:txBody>
          <a:bodyPr/>
          <a:lstStyle/>
          <a:p>
            <a:r>
              <a:rPr lang="en-US" sz="3600" dirty="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Family </a:t>
            </a:r>
            <a:r>
              <a:rPr lang="en-US" sz="36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4: Co-locations/Co-occurrence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752600"/>
            <a:ext cx="2960649" cy="3886200"/>
          </a:xfrm>
        </p:spPr>
        <p:txBody>
          <a:bodyPr/>
          <a:lstStyle/>
          <a:p>
            <a:r>
              <a:rPr lang="en-US" altLang="en-US" sz="20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Given: A collection of different types of spatial events</a:t>
            </a:r>
          </a:p>
          <a:p>
            <a:r>
              <a:rPr lang="en-US" altLang="en-US" sz="20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Find: Co-located subsets of event types</a:t>
            </a:r>
          </a:p>
          <a:p>
            <a:endParaRPr lang="en-US" dirty="0"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pic>
        <p:nvPicPr>
          <p:cNvPr id="4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80" y="1571423"/>
            <a:ext cx="4445619" cy="3706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938550" y="5278010"/>
            <a:ext cx="7423150" cy="5238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400" u="sng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Source</a:t>
            </a:r>
            <a:r>
              <a:rPr lang="en-US" sz="14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:  Discovering Spatial Co-location Patterns: A General Approach, IEEE Transactions </a:t>
            </a:r>
          </a:p>
          <a:p>
            <a:pPr>
              <a:defRPr/>
            </a:pPr>
            <a:r>
              <a:rPr lang="en-US" sz="14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on Knowledge and Data Eng., 16(12), December 2004 (w/ </a:t>
            </a:r>
            <a:r>
              <a:rPr lang="en-US" sz="1400" dirty="0" err="1">
                <a:latin typeface="Microsoft Sans Serif" panose="020B0604020202020204" pitchFamily="34" charset="0"/>
                <a:cs typeface="Microsoft Sans Serif" panose="020B0604020202020204" pitchFamily="34" charset="0"/>
              </a:rPr>
              <a:t>H.Yan</a:t>
            </a:r>
            <a:r>
              <a:rPr lang="en-US" sz="14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, </a:t>
            </a:r>
            <a:r>
              <a:rPr lang="en-US" sz="1400" dirty="0" err="1">
                <a:latin typeface="Microsoft Sans Serif" panose="020B0604020202020204" pitchFamily="34" charset="0"/>
                <a:cs typeface="Microsoft Sans Serif" panose="020B0604020202020204" pitchFamily="34" charset="0"/>
              </a:rPr>
              <a:t>H.Xiong</a:t>
            </a:r>
            <a:r>
              <a:rPr lang="en-US" sz="14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). </a:t>
            </a:r>
          </a:p>
        </p:txBody>
      </p:sp>
      <p:pic>
        <p:nvPicPr>
          <p:cNvPr id="7" name="Picture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451" y="3886200"/>
            <a:ext cx="30480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11"/>
          <p:cNvSpPr>
            <a:spLocks noChangeArrowheads="1"/>
          </p:cNvSpPr>
          <p:nvPr/>
        </p:nvSpPr>
        <p:spPr bwMode="auto">
          <a:xfrm>
            <a:off x="658851" y="3810000"/>
            <a:ext cx="3429000" cy="7620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pic>
        <p:nvPicPr>
          <p:cNvPr id="9" name="Picture 8" descr="logo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7000" y="5621054"/>
            <a:ext cx="1241778" cy="1089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8003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What’s NOT Spatial Data </a:t>
            </a:r>
            <a:r>
              <a:rPr lang="en-US" sz="3600" dirty="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Mining (SDM)</a:t>
            </a:r>
            <a:endParaRPr lang="en-US" sz="3600" dirty="0"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563329"/>
            <a:ext cx="8610600" cy="4075471"/>
          </a:xfrm>
        </p:spPr>
        <p:txBody>
          <a:bodyPr/>
          <a:lstStyle/>
          <a:p>
            <a:pPr>
              <a:lnSpc>
                <a:spcPct val="8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en-US" sz="20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Simple Querying of Spatial Data</a:t>
            </a:r>
          </a:p>
          <a:p>
            <a:pPr lvl="1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altLang="en-US" sz="16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Find neighbors of </a:t>
            </a:r>
            <a:r>
              <a:rPr lang="en-US" altLang="en-US" sz="1600" dirty="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Canada, or shortest </a:t>
            </a:r>
            <a:r>
              <a:rPr lang="en-US" altLang="en-US" sz="16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path from Boston to </a:t>
            </a:r>
            <a:r>
              <a:rPr lang="en-US" altLang="en-US" sz="1600" dirty="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Houston</a:t>
            </a:r>
            <a:endParaRPr lang="en-US" altLang="en-US" sz="1600" dirty="0"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lvl="1">
              <a:lnSpc>
                <a:spcPct val="80000"/>
              </a:lnSpc>
            </a:pPr>
            <a:endParaRPr lang="en-US" altLang="en-US" sz="1800" dirty="0"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>
              <a:lnSpc>
                <a:spcPct val="8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en-US" sz="20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Testing </a:t>
            </a:r>
            <a:r>
              <a:rPr lang="en-US" altLang="en-US" sz="2000" dirty="0">
                <a:solidFill>
                  <a:srgbClr val="FF0000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a</a:t>
            </a:r>
            <a:r>
              <a:rPr lang="en-US" altLang="en-US" sz="20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 hypothesis via a primary data analysis</a:t>
            </a:r>
          </a:p>
          <a:p>
            <a:pPr lvl="1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altLang="en-US" sz="16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Ex. </a:t>
            </a:r>
            <a:r>
              <a:rPr lang="en-US" altLang="en-US" sz="1600" dirty="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Is cancer rate inside </a:t>
            </a:r>
            <a:r>
              <a:rPr lang="en-US" altLang="en-US" sz="1600" dirty="0" err="1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Hinkley</a:t>
            </a:r>
            <a:r>
              <a:rPr lang="en-US" altLang="en-US" sz="1600" dirty="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, CA higher than outside ?</a:t>
            </a:r>
            <a:endParaRPr lang="en-US" altLang="en-US" sz="1600" dirty="0"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lvl="1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altLang="en-US" sz="1600" dirty="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SDM</a:t>
            </a:r>
            <a:r>
              <a:rPr lang="en-US" altLang="en-US" sz="16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: </a:t>
            </a:r>
            <a:r>
              <a:rPr lang="en-US" altLang="en-US" sz="1600" dirty="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Which places have significantly higher cancer rates?</a:t>
            </a:r>
          </a:p>
          <a:p>
            <a:pPr marL="457200" lvl="1" indent="0">
              <a:lnSpc>
                <a:spcPct val="80000"/>
              </a:lnSpc>
              <a:buNone/>
            </a:pPr>
            <a:endParaRPr lang="en-US" altLang="en-US" sz="1800" dirty="0" smtClean="0"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>
              <a:lnSpc>
                <a:spcPct val="8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en-US" sz="2000" dirty="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Uninteresting, </a:t>
            </a:r>
            <a:r>
              <a:rPr lang="en-US" altLang="en-US" sz="2000" dirty="0" smtClean="0">
                <a:solidFill>
                  <a:srgbClr val="FF0000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obvious</a:t>
            </a:r>
            <a:r>
              <a:rPr lang="en-US" altLang="en-US" sz="2000" dirty="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 or well-known patterns</a:t>
            </a:r>
            <a:endParaRPr lang="en-US" altLang="en-US" sz="2000" dirty="0"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lvl="1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altLang="en-US" sz="1600" dirty="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Ex. (Warmer winter in St. Paul, MN) =&gt; (warmer winter in Minneapolis, MN)</a:t>
            </a:r>
          </a:p>
          <a:p>
            <a:pPr lvl="1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altLang="en-US" sz="1600" dirty="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SDM: </a:t>
            </a:r>
            <a:r>
              <a:rPr lang="en-US" altLang="en-US" sz="16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(</a:t>
            </a:r>
            <a:r>
              <a:rPr lang="en-US" altLang="en-US" sz="1600" dirty="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Pacific warming, e.g. El Nino) =&gt; (warmer winter in Minneapolis, MN)</a:t>
            </a:r>
          </a:p>
          <a:p>
            <a:pPr lvl="1">
              <a:lnSpc>
                <a:spcPct val="80000"/>
              </a:lnSpc>
              <a:buNone/>
            </a:pPr>
            <a:endParaRPr lang="en-US" altLang="en-US" sz="1800" dirty="0"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>
              <a:lnSpc>
                <a:spcPct val="8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en-US" sz="2000" dirty="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Non-spatial data or pattern</a:t>
            </a:r>
            <a:endParaRPr lang="en-US" altLang="en-US" sz="2000" dirty="0"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lvl="1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altLang="en-US" sz="1600" dirty="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Ex. Diaper  </a:t>
            </a:r>
            <a:r>
              <a:rPr lang="en-US" altLang="en-US" sz="16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and beer sales are correlated </a:t>
            </a:r>
            <a:endParaRPr lang="en-US" altLang="en-US" sz="1600" dirty="0" smtClean="0"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lvl="1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altLang="en-US" sz="1600" dirty="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SDM: </a:t>
            </a:r>
            <a:r>
              <a:rPr lang="en-US" altLang="en-US" sz="16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Diaper </a:t>
            </a:r>
            <a:r>
              <a:rPr lang="en-US" altLang="en-US" sz="1600" dirty="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and </a:t>
            </a:r>
            <a:r>
              <a:rPr lang="en-US" altLang="en-US" sz="16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beer sales are correlated in </a:t>
            </a:r>
            <a:r>
              <a:rPr lang="en-US" altLang="en-US" sz="1600" dirty="0" smtClean="0">
                <a:solidFill>
                  <a:srgbClr val="0070C0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blue-collar areas </a:t>
            </a:r>
            <a:r>
              <a:rPr lang="en-US" altLang="en-US" sz="1600" dirty="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(weekday evening)</a:t>
            </a:r>
            <a:endParaRPr lang="en-US" altLang="en-US" sz="1600" dirty="0"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lvl="1">
              <a:lnSpc>
                <a:spcPct val="80000"/>
              </a:lnSpc>
              <a:buFont typeface="Arial" panose="020B0604020202020204" pitchFamily="34" charset="0"/>
              <a:buChar char="•"/>
            </a:pPr>
            <a:endParaRPr lang="en-US" altLang="en-US" sz="1800" dirty="0"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>
              <a:lnSpc>
                <a:spcPct val="80000"/>
              </a:lnSpc>
              <a:buFont typeface="Arial" panose="020B0604020202020204" pitchFamily="34" charset="0"/>
              <a:buChar char="•"/>
            </a:pPr>
            <a:endParaRPr lang="en-US" altLang="en-US" sz="2200" dirty="0"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endParaRPr lang="en-US" dirty="0"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pic>
        <p:nvPicPr>
          <p:cNvPr id="4" name="Picture 3" descr="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7000" y="5621054"/>
            <a:ext cx="1241778" cy="1089812"/>
          </a:xfrm>
          <a:prstGeom prst="rect">
            <a:avLst/>
          </a:prstGeom>
        </p:spPr>
      </p:pic>
      <p:sp>
        <p:nvSpPr>
          <p:cNvPr id="6" name="AutoShape 2" descr="data:image/jpeg;base64,/9j/4AAQSkZJRgABAQAAAQABAAD/2wCEAAkGBxMTEhUUEhQWFBUXFxUVFBUVFRUXFhYWFxcXFhQYFBQYHCggGBolHBYXITEhJSkrLi4uFx8zODMsNygtLisBCgoKDg0OGhAQGiwcHBwsLCwsLCwsLCwsLCwsLCwsLCwsLCwsLCwsLCwsLCwsLDcsLCwsLDcsLCw3LCw3LCwsLP/AABEIAQ4AuwMBIgACEQEDEQH/xAAcAAABBAMBAAAAAAAAAAAAAAADAAQFBgECBwj/xABAEAACAQMCAwYDBgIJAwUAAAABAgMABBESIQUxQQYHEyJRYXGBkRQyQlKhwRUjCDNicrHR4fDxFyRDVGOSssL/xAAaAQACAwEBAAAAAAAAAAAAAAAAAwECBAUG/8QAJhEAAwACAgIBBAIDAAAAAAAAAAECAxEhMQQSQQUTIlFCgTJhcf/aAAwDAQACEQMRAD8A7gKRpCoDttaXcls/2KYwzr5lIVSHx+A6gcZ9aAJ7NZzXl2z7W8YuJVhjuZ3lYlQg0A5HPOwxjBqzy9le0uMmZz7C6AP7CrepT2O9ZrINeT+01vxK0lVbySZXI1LmdmyM4yCrEc69Bd1XEpbjhkEkxLPhlLHmwViASepqHOiVWy30qwKzUFhUqxSNACzSFeau9SS8HFZVLTLrdBbKrMoZcBV0YOD5s+9eieDo6wRCU5kCIHP9oAav1qWtEJj2lSrFQSZpVis0AKlSpUAKlSpUAKlSpUAKsVmsUAIUiKQpGgDzzfXkfDe0jyOMReIS2B91ZowSQB6MauXbnvZgjgX+HTJJMWGQUYhUH3sg4qkd6XDWueOmCLZ5RCg1AgZKbn3GB+lH7a904sbRrhJ2lKadaeGMYJwSCDsB70zSF8/BYe03Z+fj1lZ3kARJgGWRGYhcE4JVsHkRyPrU3xpLzhPBoUtAJJotCyFU1rpOS7aeZFPe6OUpwmHxh4WkyD+Z5NtZ0nzY2Oau8bBhkEEHkQcgj2IqrfwWRxLsj3zSrJ4fElBBIxJGmgx/30zuPhv7U97X99Soxj4egkPLxpM6SeQ8NBu3xOKF/SE4Rhbe5UKBqaJsABiWGpST1+631qd7nOylstjFctErzS5fW4DFRnChM/d5dKnjsrz0QXZLvXuFuVh4ogQSadDiMxlCx8pZTzQ+vtRe0nereW19cQLaq6qdMKnVqOP/ACZUeZTkbDl61bu1Pd1DfXkVzLIwEaqvhrjD6XLrljyG+KuAtkyG0rqAwGwMgegPpUbROmcEi72bz7RGLq2gOHXAaNleMMQCUZjkHHXFd/Q5H61wHv0gxxO3P5o4x8xIR+4rvluMKo9h/hRQSc77wu8/+HzCBLdpH0htTkomD+U4Jb5VC2vfnF4JMls/jDkqMDG3vrO6/SuidseC29xbymeNHKxSFGYAsnlJ8p6cq4t3Edn47m5kmlXWIFUqCMqXfO5B54A/Wha0D3skf+s98jhpbNVhY7AiRSfhI2xPyrrvZLtBHfWsdzGGVXz5WxlSpKsDj3FadseFpPZTxuiv/LcqCAcMFJUr6HIrnH9HbirtDcW7brGUkT28TVqH1XPzo7QdPk7JSpUqqXFSpUqAFSpUqAFWKzWKAEKw5rIqnd680a8Pk8aWaFCyKzQAGQ5YeUAkbHrvQDOVca7Txr2kFyzhoYpFj1ruoUR6Cc+zOd67dedo7JEDS3MCo2AC0iYOeXWvNknDeE/gvrgf3rQn/wCrVY+Cd2lpfJ/2PEVkkX+sV4iulTywn3hv61dpC02i3d7va+xm4fJBb3McshaPCRsG2BBO42xinXcFMTYSapC2mZgFJz4Y0qcDPIHnVZ/6FXH/AKuL/wCD1Y+F9100HD57aO70yzujM6hgoVfwjBzv1NHGgW97G39Ilx9ltRnfxmOM/wDttzFTndLx63PDrWIzRrKAY/DLqHLKTsFJzyqqnucvJ3U3l/4iqAoI1uwUcguvYU1HcZcB8reRhQcowRw4x907bA/A0ca0Tzs7pmsM2Kb8PhZI0Rm1MqKrN+YgAFvmRn51zrvG7H3Esk10L+aGBYvPCniNso8wVFYA59KoWbKZ328RR+J24VlYQrHr0kHSTJqIb0OAD867tbcRhbSFkQkgFQHUkgjoAd6859k+xtnxF2jgvZRKFL6ZoAuoDbK4kbOCd6u3Z7ubktruGf7WCsThxhCHOOm5wAau9aKLZfu33HI7Wxnd2UMY3WNSRl3YYAUdedcu/o88WjR7i2YgPJoePP49IKsB7jY/OrT277sZOI3JmN4UXAVIyhZUHXTuOZzmobhnciY5Udr1hoYN/LQo+35X1bVC1ol72dbv7mOON3kYKiqSxYgADG+TXEf6Ptyi3V2moDWkZQE4JCs/IdcAiug94nYd+JLEq3LQrHq1JuyPnTguuRlhp2J9aqPBu5Jopkke8OEYN/KQo5wc41Z2/wBTQtaJfZ2QVmmnEL1IInlkOlI1LsT0AG9RvZLtVBxCIy2+rSrFGDrpYEb8snaqltk7SrFNOI8SigTXNIkSctUjBR8Mk8+dADylTXh3EIp0EkMiSIeTIwZffcdadUAKsVmsUAIUw45wuK5heGZQ8bjDA/UEHoQd80/FCu5NKM3opP0GaCGcQ7pez3DZ4p1ulikmSVkAkbBCDYFBkcznel2FSCDj86WQY2yxyKxHmC6QCcN1GoEDNMu7Tu5h4lDJdXDyrqkdYxGQvXLNkg53OMe1SXZ7hjcF41Hbh9cF2mlS2NXXGoLtkNt75q4svfZrvJsbwyBXMJjBYibSmVHNlOcED60Ph/efYzXgtY2YhvKs5AELP+RWO5J9eVUXvn7Lx/a7Mwqkf2h/BfQoBLFh5yOR2NXziXd3byWttaofCSCRJSVUanK5zknqTzNRpFts37Yd49nYMY3LSTBc+FGMkZ5a2Oy/Oi9i+8G04j5YiY5gCTC+A2BjJUjZhv0qi92HBoL2/wCIXNygldJ2VFcBlA1MAdJ64UCi9seCx2HGeHXFqgiWaVYpFUALksA2APVW3+Ao0g2yy943eKnD8QxKJrptJEZzpUHIBfTvk42Ubmsdh+8UXkn2W6ga2utJbQysFcDnp1gEH2P61X+7vh0c/GeJzzDXJFKyx6twoLkZAPXCAD03q6douyQub2zug+j7OSWAXzOOajV6Zo4QcsqFpZxwdormRU0JFZmVliXmWxqIRRuTjpU5D3u8LJUGV1J6GJ8g+h251Ue1/akcO43czFSzNaIkYHLxDuur+zt0qw9z3BIGtTeOUnnuGZ5XKg6Dn+rAI2waGCfJZu03bezsURp5DmRdUaKpZ2XbfT0G/XFQfZnvYsrt/DAkilOrQkgXDkZICuDjUfQ4qt3PD4r7tNJFcr4kcMIKxt90lQhAI6jLk464rfvt7MwQQRXltGsMkUqAmNQoYEjSSF6ggUaQbZZOB96tlcNHGRLHNJJ4XgtGSyt6sRsBTftV3sW9ncvbNBO7pjUQFUEkAjTk5bnzqL44kdpxXh1/oVVulMU+w2kZFCt7E55+1OrzhS3faMMMabOGNpeR1O4fw1PwBz8qNINs17bd5Nhpmsp4rgl41DhVVSPEQMFBZhuARvipXuZtLdOHK9t4hEjuXMukPrViuPLtgY2qW7c8Gilsrv8AlI0jROQxVdRZVOk6sZyMVSe7m+aDs5NMpwy/aWU+h1EA/WjtcB0b9r++HwLhobSETiMlZXYsF1A4ITT6dSam7TiNnx7h8mqM5XOqNiNUUoU6WUjpvsaY9yHAo1sftDgPLcMzOzDJwrEAZPPqT8anOzPYz7Je3lyHGi4xoiVdIQDds42JyTjHrQ9ErZTe5ftBa2tjOtxOsRSdsh2AG4AGgczyOfeus8N4nDcRiSCRZUPJkII/TrXD+6zsba3lzevcx+IsUzKikkLku5OQOfIVY+wlktjxy8s4tSwtCs0aEkgHK8vqR8qGiE9HWKxSpVUuIVWu8Tjn2OwmmC6mwEQHkWc6Rn23zViLUORQRggEehANBDOBd1veTBYQNb3CyFdbOrphsauY0Z23329aluBcX/inHUu1if7NBG2hmU4GlWwx6AknlXWm4dAP/DHvuf5a8/pTmCNQMKAB6AAD6CrNoro4H3i9vobu6s5bYOy2zGR1ZSpyHUn9F5+9df7DdsoeJRO8SshRtLo2MjqpyNiCKl4+D24bUIIg2CCRGuSDzGcU6t7dEGEVVHooA/wqG0SkcMk4tNwDil0zwtJbXLM64OAdTFgVblqBJBBqS4GbnjfEobx42hs7Uq0YY5DODq2/MTtk8gBXXrtEYYdVYejAEfQ1rHJgYVcDoBsPkBR7B6nJuM3EnBOLTXZiaS0ux52X8D5yfbIOTvzDVNcE7ePxG+jWzSVbaJZHuHZR/M2wiAb9d+eavzxahhsEHmCAQflWIoY4xhQqeygL+gqHa+QUs4ja9o45+O/abq1l8Mr4EStEzENnSrMpHPduXLNOrftG3CeJ3ccFvNJZs4LIiP8Ay3wMmLbGnO1dfubvTzxty/0oH8YVcaupx70t546GLDXZyftbezWXE4eLxwSGCaJfEVlKlcrpZZPyNjSRms8V43P2ikitrWJ4bZHDzyOQQcYxnG2RvgZ5muzIRIvmAZSOR3BHoQa3t7ZIxpRVRfRQFH0FNVpoX6tFT7zuzhuuHMkW0kGmWI9cx8wD0JUHeonuQtHa2lvZyXmupMmRvvOkfkX5c66OaHbwrGoRFCqowqgYAHoBRsnRQu8XvDtbVZ7QmT7QYiBhPKC6+U6jsRv0qk92nay0NiOFTaw8xljDBdSfzSSucb9fTpXbrnh8MhzJEjn1ZFJ+pFZisIUIKxopHIqigj4ECjaIaZxfs328fgsTWF9byFombwmXADqzZ5nYjfYirXwvvAZbW44hdq0du0gSzi0/zCAuNyPzNk5O1dAmto3xrRWx+ZQcfDNbvaoy6WVSvQFQR9OVGw0zi/cj2otleaFyVnubhnQaSVYEE41DYY3503ft7apx6S6lWVEWE2uNIZhIr4JKg5xtXbY+HxKcrGin1CgH6gVr/C4devwo9f5tC6vrijYaYW0nWRFdfusAwyCNiMjIPKiVkClUFhm8lD8et3WheHUbAUsma3haseGKyXAoIHIfFNJbzfamtxOTypuIdR32H+96h1okczlm3G/wNYgu8Z1bY51r4qA8yen/ABW8rAKSV+APWstZf0NmP2Rtx2oBYLGpc8ts5+gFDn4oyjL4QfiOS2B6bCtUtVSTXqWNzs6rgj4gY58h8qq3H+OyW9xrWUTppHlYgHUdsKdgF2zyzWduq+TXMyukSHEe0sJyFaTbGnCnBPXSDvULxjiWsZjkOtTsDttz5Haoq+7SCUkPBoLDDMNJJH97mKj5ruM6RodFGw3Az8jStcmhLUnSez/aH+QGO7ZwcMNsgHlzNTa8XYqGU+U7e9cmtVSMFo5CVfBII3G35hz6Hl+9W/gF+H1R5yQFfPrnnt60ybpUIyY59d/JbE4o560dL9jUVEAOtOBIBWlZDE2iUW6Jo8clRiP6U6iY01UQSCPRlNM4zTlDTUyoalWAazViBVis1igBo1Cc0R6A4qjLGUNaTCtY63Zc1VsNDR1xvTV59RwDt1pzPGTt0plLCRyrHlyMbE8hUfr0GwHw/wBajuJ3x/CfhRPtiBQuSWbYAep3OagOJ3qxjdgPUnYD5ms1VxwdDFjTfIG+lYA5JJI336mq1xq11RqRzCjfmamZLxZdkYNnqDWt1b7DqOVVW5NDlPoo63mPJIQfQ8mX59aexTK2AFL+hbYUVrKPWSwVsk7EN+xrM0qLsBk/lXyjb55xTG0+hBH3upJF0klnOMZHIc/pVs4JE0Uyspz5QCD1+dQVlOGkj1ADzYAUZ+8cc66Jw/hwIOfbfqBk0vJTWtEJLnY4M3y9v86STmldWzFjpB36/IU+s7U9RWiXwjDkhb4NrG5+lS8MtChhXHKnMagU+GKch4zTlKAhoyGtMspoMK3oYNbirkGaxWaxUgNmFCZKKxrQ0tsshuy0NjinLUCQUm2XkBzobpiiZoT71kockV3iMQQucHG529eZH6AfOuY9sxKwiLEkOwLAclJ6H5V2K/hyrb8l2/eqfc2wLEEZHTOCCfcY/elTqXs34/zjRQJb54ZFjQZJ0jDDIAJ9PXn9Kv1rDIVyxQZ6Kp+XM86zb8HiD+JoGs43PTHpUiiVaq9hmPG53tlPv+CO0m2RnmcjB+A6VsvZRQp1SEnO3LTnpkDnVtkX059Nqi+NymKFyDk4wDjr60vdLoPtz2yF4FblpEAGCrjc+oP4R+9dWj0A52z7VzTsRbNLKqhskDOc5wBz1HpXSR2eJ5yY/uinTjbMWa0uBwJFJ2rLMBW1vwVUP32NacQ4U5GUYZ9Dtn50z7dIz+0sKjCjIagYonzgtgjoafQyadjvUwyKklVoyUyilPpTuMmtUsU0OVoooSGiLTkVNqxWaxUkDZhQyaKaGwpdFjRqBJR2ptOcUiy6ASbU3Z62Lc80BmFZKHINImRv6HlVDukmDMPDOQxw2rbGdtquZmwdt6YT8LZmLDqc8/Wq8GrBansi7PVpGvGrrpzj5Zo5NGnsWQZPX0pjOcVWqSNUv2DxkESHnhCR9Rn9M1FcXtxIpT82n67ZNHEpByDg+o/WsxEZq00qWitS097JLs3wA8PZpMh0cYJH4Rzzmp+24sWAaMa0PIjfao6yvDp0scqenPHyPSnKQ+GD58g76V22ptV6rgw1O3ySy3upPLhSDuG/anCzalzy9z/lULasM5bpyHT6daJJxlFOCM+3WoWXfyLeFt/ijM0JzkjPvg8um9Ghx6fUU3HaEk4VPr/lTz7Zr204PU+lROk+yai0uUHiNOFNMi+KzFc1qhmdkmhoqmm0T5pwlaJKMJWKzWKuQAY0M1u1aUtlgbCm8q05aguKRYxDRoxQGtwTTspWhgJ5VlpDUxqluAadbdKRiPWh6TyquiTW7AZSD8qql5FgkVZ7llUZY4FUzj13NI/8kKg5am8xPuANh+tQsfszTgpi8OjxqPSq7HxWaL+vXWv51GCPiOXvU7Z3SSLqQ5H6g9QR0NMeNwae1sfo5AyDjFT9tGJk1jZ/xDoTVfiORit7S5aM+X6VZ6a0zPcN9Bb+5kzpYFMdBz+tQ1zfKhC6XOeoGR9asjTrOAGGG6Go1eH5JGQR0PSqTjSGw+NdMzw0s7aUBzjn0+tTJl0eXr1NN+DBkOk4xg7jf6ms3mAc0t6VGbyG6eh0bk4pzaS5qEWQnlTmzmx1rTjbMdSkWiBqdIaibGfNSsVa5FsLSpUqaVG7Ghs9bOaATS6Lm4atZKGTvWkz0myUzZWoeo52ptLMRWEus1mbGoeLJnnWrHBoSSbVrPMArMdgASfTYZ51Vlktlc4rdF3PoNhUcwpzPuc+u/1350Aio2dCUkhvPFkenqNtx1B9qhrdfssnMmJ8AkjdWxnf1+IqwUG/tRJEykEnBZCBkhgNtuePhTpv2WmWj8X/AKY6T1rY86j+CT64VzzHlPy5fpUi1KZNzqtGM04gl3Podz7E+g+IP1puBWzDr+vxqZpIq0WOGzAUY3Hr6/ChT2JbkKzwDiWF0MM43HwqeABAI+hp32FS9kc3JVTWmVZeEydDRoOEuOe9WASj0ouatMpCmxjw+1K86lYxQQaOlaJKMJSpUqYVGchpu7UeSm7il0WQNn3rSRtqTLQJc1ny9Eg7gZFMYpMNRriXC0yQ75rC6aYxE5E2aiOPSn+qH3WKrIccg4znPUY22zzpy0hEZIYAjfmATpKkgbcjyJ96i7pVlXUFBUaTryVVdjnBONRDAAA4xmtePHudsdHYO4A/Dy5D5U1NHAIOlgeWzD7rbAkj60NxWeuGb55BYoyA525/h679D9aHRVYDBJ07gZ9MnAqE+SWQ3B1KTTRnbfOPnv8A41MuNqiYD/3zgeY6cbb5Ow/yqQ4vdeHhMEsfwjc+m3rU1vY6/wAmtfoKhraTlj19vnURcyz4AC6Wb7qnzO23RF5AepNFs+GOmmWZyzMPIpP3B+LONs8ulQ5a5YPGkuWSkUhUgjmKnG4tpAI3J5fvUAtFcnSQPiPY07FlcrSMuXFNPkuNq4dFbbJGcUZWqm2VwcA5IxVrspdaBqdFKjDlw+nI6VqcIaZoadRU6WZmGpUqVOKjVxQHFHegPS6LIE1AkFFagOazZeiURd43P0FRZvcVYJbLXt60Bezydc1i9eS+mNrG6LqQANQzp2B57dffFBvgdGW30yDHiZ075ZSgQbkBsbelTUXC0Xlz9aZXEBjxpDMQcDJULoO5JAwAP7WCRn3rTFvWh0kfKzaGJXOk5CnQrqMcyc6SoGAOuxpm56+tSU0I8zZ1EE/d3JAyPDJyAd3OAehqOlUfhII6EDHyx7cqM0/JowXvgETRoW35A/Hln3oBFEjNZl2an0ST2anDEZVh5yNKqAoGfPjPTIGxPtioO57PRlyqs6schpWdseX8oz5jjHsM9amSpEeAFCHAxuuQwIIwuS+CzHYAkkfGmfELdIzpjWUHmziR1QAD7xGMb9QMnatM6+ROK6l8MjZOCpE/nMhkIAUCUhiOfmfkpyQcbgYrEjvGq+IScaifMW0ZY9TzAGN63mh8NhpuJZZyowqhW1Dc5yQRo3/T4VITxkgBzqIADHDeYgYxqq1Y/uS0h1ZHw29goHp2oqA4e/ht4R6bDJz74zU9Aaxy9PRL/Y94dbI+UPlbmCP8KOkxtziVzp/Dpxv6nflTSPIII5ipG+tDPGMc+Y/5+NNTaW0Zci50+mPLLicTnCk56aqmIap1hw5w3IjB2O4q32wOBnnitWC3XZk8iJl/ixyKVIUq2GUbsKBIKctQ9IqjLDM0NYx1p5IooEy1ntEpgg+9Z1GglQNwaXj9KzVpDFQ5RvWg3sYdSOuDj2JGOux59a2iGRSaDNSmWTIK9jVgcgOc4Gw8vMI+kE5OoDcY5/WOmYnds5GVJO2SuxIHRT0qVvo9KuqmPJBG+oFgAV+8MHlgbZ3FRkrAqCMtkDDkDJXmowBkYz13q+TmTXi4GprdK1NZWsiNRJQ3ChAT95D5Thvxfe3XfGB6dBvUdxKzDJpiUo7BslGYKBjOZBzDHljmcdKkLFiAxGcAeYKCWZSCDpwM5HMVG8c8Mbo3hTchpIjGkj/yAk5UYPT22rRPIqFrJwRiFkxpm1tJoTSVBkwNzjS3lUfrvTs3B8R9Yx5jsCdvTIzjO1QvZe/jjny3mZjozsBGFzjCYxknA2PImpm5H8x/j7ftTJtwuB+bG/bTX9mt1a5bUDnOCT1zT2zY8jReEFS4Vx5W/wBg/wC/WrMeCxdMj51mrE6r2E3mUfiyHiqf4ZH5PmaCvBwOTH6VKQqFAA6U/FD3yY8+VUuBKlOIxQ6Ila5RkbC0qVKnFALUGQ0VqC4pdFjRztTeV9sGjE01uTWfIA3OTmmkj4P6UVJMtgU8/hYO5bHXl/rWN46p8F0b2kwAxTiN80xlEaAlmOB1wAPqetBTiA8JpFB/sgn3wM0xTS7GKW+hpxmQITqIA8zDUwGW2YZOD8MjcAVCHbOBhSWbBzq1k746FMcqf3HEGfcheWOX71HyHNTdJI34445NDW6VpiiJWZVse0OIiuDrBI6gHGfj7VD8VvWjRTsW3C5CgZYeYnH1p7fXQijd25KM1RLjta8rMiqEGMrkZJ9fnWvF4+XL/j0IrycWCt0HWzBL5bcKpJJ5sW35+1S3Crouoz+Hb4nqaqEdySMEdcnb/fWprsrdAyOmRnZgM+29Py+FeOPZ/A1/VMedqEWyAmrvw681oCeY2Pxqk24qw9nZ8MVPUbfEVmh7WhfkwnOyxCSto5c1qAD0rdFxTpOYwqmjR0EUaOtEi2FpUqVNKgTQWNGIoUi0tlgDVHzNvT2YVG3orPYDW5mKglNifxcvktRb30h5s31NOLpi22f+PahxwKeorM609I6WJR6bGl2NaEP5xzww1evIU34GjiBVbUANQAbP3dR08/apqOzJ+7v8/hU7DbBRVa3+wrLKfCKqYqEY6b9uZiJgqMYz4at5SR+J9W3I/hqozcZdcjx3bGdsj9hTo8LJlnaYuvPx4+KLsEpMQOZA+JFcy4rxu6OBrYAkjnj4bj2pl4kkiHJJZee+dqfj+lX/ACYq/qs/xRbu23FEZFhRwcnVJjfYchke/wDhVMuNIwRnbfPX35UkomBXf8bxlix+qOF5PlVkyezQe4ODsdiAdvemTakOuMkONwcnGf8AKnWsnn0GB8OlauDj2PL3p941U+rE48lTe5L12c4r48SsRhuTD3GxqyWMulgR0Nc17HXOiRoyfveZf/0K6FaNyry2XE8eRo9fhyfdxJsvcb8jRA4ptZ7xr8BRtqJOfS5DijR0BTR4xT5FsNSpUqcUBmhSNityaFKKWyRncuBUTeyin90ueVQ3EYsUupTB7GbHfNJZRvjFB0GjW9kT1rBlxoZFVo2S6Knnipa3vTjfeo+HhOo7tTxOEAbajS/VLostlc7dwPI0bqARoZTy55yK5rcLgkHH15fSu08cgVbeTbOFOM9D0NcduL1ixVgp354Ga9F9MpuP+HI+oyvZcjK7lXAXOSMEbHboabBhg88n05H406kgBRnzggkYx6aeuf7VMh1roy1XQl7x6NhWwatDSWnoQ6DBqyTQyawXq20VVMc8NgLXEIU6TrAz7HY5+Wa7dw/hcQABJPvnH6VwV5MeYcwQw+IORXoPhJ1qjeqq31AP71zvJxQ620dXD5GRQlLJNF0gKNwBtW6rmjxQCtEbGRXJyY/VmybdLkIi04joCtR46JJYWlSpU4of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1226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Quiz</a:t>
            </a:r>
            <a:endParaRPr lang="en-US" sz="3600" dirty="0"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563329"/>
            <a:ext cx="8610600" cy="4075471"/>
          </a:xfrm>
        </p:spPr>
        <p:txBody>
          <a:bodyPr/>
          <a:lstStyle/>
          <a:p>
            <a:pPr>
              <a:lnSpc>
                <a:spcPct val="8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en-US" sz="2000" dirty="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Categorize following into queries, hotspots, spatial outlier, colocation, location prediction:</a:t>
            </a:r>
          </a:p>
          <a:p>
            <a:pPr marL="457200" lvl="1" indent="0">
              <a:lnSpc>
                <a:spcPct val="80000"/>
              </a:lnSpc>
              <a:spcBef>
                <a:spcPts val="1200"/>
              </a:spcBef>
              <a:buNone/>
              <a:defRPr/>
            </a:pPr>
            <a:r>
              <a:rPr lang="en-US" altLang="en-US" sz="1800" dirty="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(a) Which countries are very different from their neighbors?</a:t>
            </a:r>
          </a:p>
          <a:p>
            <a:pPr marL="457200" lvl="1" indent="0">
              <a:lnSpc>
                <a:spcPct val="80000"/>
              </a:lnSpc>
              <a:spcBef>
                <a:spcPts val="1200"/>
              </a:spcBef>
              <a:buNone/>
              <a:defRPr/>
            </a:pPr>
            <a:r>
              <a:rPr lang="en-US" altLang="en-US" sz="18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(</a:t>
            </a:r>
            <a:r>
              <a:rPr lang="en-US" altLang="en-US" sz="1800" dirty="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b) Which highway-stretches have abnormally high accident rates ?</a:t>
            </a:r>
          </a:p>
          <a:p>
            <a:pPr marL="457200" lvl="1" indent="0">
              <a:lnSpc>
                <a:spcPct val="80000"/>
              </a:lnSpc>
              <a:spcBef>
                <a:spcPts val="1200"/>
              </a:spcBef>
              <a:buNone/>
              <a:defRPr/>
            </a:pPr>
            <a:r>
              <a:rPr lang="en-US" altLang="en-US" sz="1800" dirty="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(c) Forecast landfall location for a Hurricane brewing over an ocean?</a:t>
            </a:r>
            <a:endParaRPr lang="en-US" altLang="en-US" sz="2400" dirty="0" smtClean="0"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marL="457200" lvl="1" indent="0">
              <a:lnSpc>
                <a:spcPct val="80000"/>
              </a:lnSpc>
              <a:spcBef>
                <a:spcPts val="1200"/>
              </a:spcBef>
              <a:buNone/>
              <a:defRPr/>
            </a:pPr>
            <a:r>
              <a:rPr lang="en-US" altLang="en-US" sz="1800" dirty="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(d) Which retail-store-types often co-locate in shopping malls?</a:t>
            </a:r>
          </a:p>
          <a:p>
            <a:pPr marL="457200" lvl="1" indent="0">
              <a:lnSpc>
                <a:spcPct val="80000"/>
              </a:lnSpc>
              <a:spcBef>
                <a:spcPts val="1200"/>
              </a:spcBef>
              <a:buNone/>
              <a:defRPr/>
            </a:pPr>
            <a:r>
              <a:rPr lang="en-US" altLang="en-US" sz="1600" dirty="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(e) </a:t>
            </a:r>
            <a:r>
              <a:rPr lang="en-US" altLang="en-US" sz="16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What is the distance between Beijing and Chicago? </a:t>
            </a:r>
          </a:p>
          <a:p>
            <a:pPr marL="457200" lvl="1" indent="0">
              <a:lnSpc>
                <a:spcPct val="80000"/>
              </a:lnSpc>
              <a:buNone/>
              <a:defRPr/>
            </a:pPr>
            <a:endParaRPr lang="en-US" altLang="en-US" sz="1600" dirty="0"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>
              <a:lnSpc>
                <a:spcPct val="80000"/>
              </a:lnSpc>
              <a:buFont typeface="Arial" panose="020B0604020202020204" pitchFamily="34" charset="0"/>
              <a:buChar char="•"/>
            </a:pPr>
            <a:endParaRPr lang="en-US" altLang="en-US" sz="2200" dirty="0"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endParaRPr lang="en-US" dirty="0"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pic>
        <p:nvPicPr>
          <p:cNvPr id="4" name="Picture 3" descr="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7000" y="5621054"/>
            <a:ext cx="1241778" cy="1089812"/>
          </a:xfrm>
          <a:prstGeom prst="rect">
            <a:avLst/>
          </a:prstGeom>
        </p:spPr>
      </p:pic>
      <p:sp>
        <p:nvSpPr>
          <p:cNvPr id="6" name="AutoShape 2" descr="data:image/jpeg;base64,/9j/4AAQSkZJRgABAQAAAQABAAD/2wCEAAkGBxMTEhUUEhQWFBUXFxUVFBUVFRUXFhYWFxcXFhQYFBQYHCggGBolHBYXITEhJSkrLi4uFx8zODMsNygtLisBCgoKDg0OGhAQGiwcHBwsLCwsLCwsLCwsLCwsLCwsLCwsLCwsLCwsLCwsLCwsLDcsLCwsLDcsLCw3LCw3LCwsLP/AABEIAQ4AuwMBIgACEQEDEQH/xAAcAAABBAMBAAAAAAAAAAAAAAADAAQFBgECBwj/xABAEAACAQMCAwYDBgIJAwUAAAABAgMABBESIQUxQQYHEyJRYXGBkRQyQlKhwRUjCDNicrHR4fDxFyRDVGOSssL/xAAaAQACAwEBAAAAAAAAAAAAAAAAAwECBAUG/8QAJhEAAwACAgIBBAIDAAAAAAAAAAECAxEhMQQSQQUTIlFCgTJhcf/aAAwDAQACEQMRAD8A7gKRpCoDttaXcls/2KYwzr5lIVSHx+A6gcZ9aAJ7NZzXl2z7W8YuJVhjuZ3lYlQg0A5HPOwxjBqzy9le0uMmZz7C6AP7CrepT2O9ZrINeT+01vxK0lVbySZXI1LmdmyM4yCrEc69Bd1XEpbjhkEkxLPhlLHmwViASepqHOiVWy30qwKzUFhUqxSNACzSFeau9SS8HFZVLTLrdBbKrMoZcBV0YOD5s+9eieDo6wRCU5kCIHP9oAav1qWtEJj2lSrFQSZpVis0AKlSpUAKlSpUAKlSpUAKsVmsUAIUiKQpGgDzzfXkfDe0jyOMReIS2B91ZowSQB6MauXbnvZgjgX+HTJJMWGQUYhUH3sg4qkd6XDWueOmCLZ5RCg1AgZKbn3GB+lH7a904sbRrhJ2lKadaeGMYJwSCDsB70zSF8/BYe03Z+fj1lZ3kARJgGWRGYhcE4JVsHkRyPrU3xpLzhPBoUtAJJotCyFU1rpOS7aeZFPe6OUpwmHxh4WkyD+Z5NtZ0nzY2Oau8bBhkEEHkQcgj2IqrfwWRxLsj3zSrJ4fElBBIxJGmgx/30zuPhv7U97X99Soxj4egkPLxpM6SeQ8NBu3xOKF/SE4Rhbe5UKBqaJsABiWGpST1+631qd7nOylstjFctErzS5fW4DFRnChM/d5dKnjsrz0QXZLvXuFuVh4ogQSadDiMxlCx8pZTzQ+vtRe0nereW19cQLaq6qdMKnVqOP/ACZUeZTkbDl61bu1Pd1DfXkVzLIwEaqvhrjD6XLrljyG+KuAtkyG0rqAwGwMgegPpUbROmcEi72bz7RGLq2gOHXAaNleMMQCUZjkHHXFd/Q5H61wHv0gxxO3P5o4x8xIR+4rvluMKo9h/hRQSc77wu8/+HzCBLdpH0htTkomD+U4Jb5VC2vfnF4JMls/jDkqMDG3vrO6/SuidseC29xbymeNHKxSFGYAsnlJ8p6cq4t3Edn47m5kmlXWIFUqCMqXfO5B54A/Wha0D3skf+s98jhpbNVhY7AiRSfhI2xPyrrvZLtBHfWsdzGGVXz5WxlSpKsDj3FadseFpPZTxuiv/LcqCAcMFJUr6HIrnH9HbirtDcW7brGUkT28TVqH1XPzo7QdPk7JSpUqqXFSpUqAFSpUqAFWKzWKAEKw5rIqnd680a8Pk8aWaFCyKzQAGQ5YeUAkbHrvQDOVca7Txr2kFyzhoYpFj1ruoUR6Cc+zOd67dedo7JEDS3MCo2AC0iYOeXWvNknDeE/gvrgf3rQn/wCrVY+Cd2lpfJ/2PEVkkX+sV4iulTywn3hv61dpC02i3d7va+xm4fJBb3McshaPCRsG2BBO42xinXcFMTYSapC2mZgFJz4Y0qcDPIHnVZ/6FXH/AKuL/wCD1Y+F9100HD57aO70yzujM6hgoVfwjBzv1NHGgW97G39Ilx9ltRnfxmOM/wDttzFTndLx63PDrWIzRrKAY/DLqHLKTsFJzyqqnucvJ3U3l/4iqAoI1uwUcguvYU1HcZcB8reRhQcowRw4x907bA/A0ca0Tzs7pmsM2Kb8PhZI0Rm1MqKrN+YgAFvmRn51zrvG7H3Esk10L+aGBYvPCniNso8wVFYA59KoWbKZ328RR+J24VlYQrHr0kHSTJqIb0OAD867tbcRhbSFkQkgFQHUkgjoAd6859k+xtnxF2jgvZRKFL6ZoAuoDbK4kbOCd6u3Z7ubktruGf7WCsThxhCHOOm5wAau9aKLZfu33HI7Wxnd2UMY3WNSRl3YYAUdedcu/o88WjR7i2YgPJoePP49IKsB7jY/OrT277sZOI3JmN4UXAVIyhZUHXTuOZzmobhnciY5Udr1hoYN/LQo+35X1bVC1ol72dbv7mOON3kYKiqSxYgADG+TXEf6Ptyi3V2moDWkZQE4JCs/IdcAiug94nYd+JLEq3LQrHq1JuyPnTguuRlhp2J9aqPBu5Jopkke8OEYN/KQo5wc41Z2/wBTQtaJfZ2QVmmnEL1IInlkOlI1LsT0AG9RvZLtVBxCIy2+rSrFGDrpYEb8snaqltk7SrFNOI8SigTXNIkSctUjBR8Mk8+dADylTXh3EIp0EkMiSIeTIwZffcdadUAKsVmsUAIUw45wuK5heGZQ8bjDA/UEHoQd80/FCu5NKM3opP0GaCGcQ7pez3DZ4p1ulikmSVkAkbBCDYFBkcznel2FSCDj86WQY2yxyKxHmC6QCcN1GoEDNMu7Tu5h4lDJdXDyrqkdYxGQvXLNkg53OMe1SXZ7hjcF41Hbh9cF2mlS2NXXGoLtkNt75q4svfZrvJsbwyBXMJjBYibSmVHNlOcED60Ph/efYzXgtY2YhvKs5AELP+RWO5J9eVUXvn7Lx/a7Mwqkf2h/BfQoBLFh5yOR2NXziXd3byWttaofCSCRJSVUanK5zknqTzNRpFts37Yd49nYMY3LSTBc+FGMkZ5a2Oy/Oi9i+8G04j5YiY5gCTC+A2BjJUjZhv0qi92HBoL2/wCIXNygldJ2VFcBlA1MAdJ64UCi9seCx2HGeHXFqgiWaVYpFUALksA2APVW3+Ao0g2yy943eKnD8QxKJrptJEZzpUHIBfTvk42Ubmsdh+8UXkn2W6ga2utJbQysFcDnp1gEH2P61X+7vh0c/GeJzzDXJFKyx6twoLkZAPXCAD03q6douyQub2zug+j7OSWAXzOOajV6Zo4QcsqFpZxwdormRU0JFZmVliXmWxqIRRuTjpU5D3u8LJUGV1J6GJ8g+h251Ue1/akcO43czFSzNaIkYHLxDuur+zt0qw9z3BIGtTeOUnnuGZ5XKg6Dn+rAI2waGCfJZu03bezsURp5DmRdUaKpZ2XbfT0G/XFQfZnvYsrt/DAkilOrQkgXDkZICuDjUfQ4qt3PD4r7tNJFcr4kcMIKxt90lQhAI6jLk464rfvt7MwQQRXltGsMkUqAmNQoYEjSSF6ggUaQbZZOB96tlcNHGRLHNJJ4XgtGSyt6sRsBTftV3sW9ncvbNBO7pjUQFUEkAjTk5bnzqL44kdpxXh1/oVVulMU+w2kZFCt7E55+1OrzhS3faMMMabOGNpeR1O4fw1PwBz8qNINs17bd5Nhpmsp4rgl41DhVVSPEQMFBZhuARvipXuZtLdOHK9t4hEjuXMukPrViuPLtgY2qW7c8Gilsrv8AlI0jROQxVdRZVOk6sZyMVSe7m+aDs5NMpwy/aWU+h1EA/WjtcB0b9r++HwLhobSETiMlZXYsF1A4ITT6dSam7TiNnx7h8mqM5XOqNiNUUoU6WUjpvsaY9yHAo1sftDgPLcMzOzDJwrEAZPPqT8anOzPYz7Je3lyHGi4xoiVdIQDds42JyTjHrQ9ErZTe5ftBa2tjOtxOsRSdsh2AG4AGgczyOfeus8N4nDcRiSCRZUPJkII/TrXD+6zsba3lzevcx+IsUzKikkLku5OQOfIVY+wlktjxy8s4tSwtCs0aEkgHK8vqR8qGiE9HWKxSpVUuIVWu8Tjn2OwmmC6mwEQHkWc6Rn23zViLUORQRggEehANBDOBd1veTBYQNb3CyFdbOrphsauY0Z23329aluBcX/inHUu1if7NBG2hmU4GlWwx6AknlXWm4dAP/DHvuf5a8/pTmCNQMKAB6AAD6CrNoro4H3i9vobu6s5bYOy2zGR1ZSpyHUn9F5+9df7DdsoeJRO8SshRtLo2MjqpyNiCKl4+D24bUIIg2CCRGuSDzGcU6t7dEGEVVHooA/wqG0SkcMk4tNwDil0zwtJbXLM64OAdTFgVblqBJBBqS4GbnjfEobx42hs7Uq0YY5DODq2/MTtk8gBXXrtEYYdVYejAEfQ1rHJgYVcDoBsPkBR7B6nJuM3EnBOLTXZiaS0ux52X8D5yfbIOTvzDVNcE7ePxG+jWzSVbaJZHuHZR/M2wiAb9d+eavzxahhsEHmCAQflWIoY4xhQqeygL+gqHa+QUs4ja9o45+O/abq1l8Mr4EStEzENnSrMpHPduXLNOrftG3CeJ3ccFvNJZs4LIiP8Ay3wMmLbGnO1dfubvTzxty/0oH8YVcaupx70t546GLDXZyftbezWXE4eLxwSGCaJfEVlKlcrpZZPyNjSRms8V43P2ikitrWJ4bZHDzyOQQcYxnG2RvgZ5muzIRIvmAZSOR3BHoQa3t7ZIxpRVRfRQFH0FNVpoX6tFT7zuzhuuHMkW0kGmWI9cx8wD0JUHeonuQtHa2lvZyXmupMmRvvOkfkX5c66OaHbwrGoRFCqowqgYAHoBRsnRQu8XvDtbVZ7QmT7QYiBhPKC6+U6jsRv0qk92nay0NiOFTaw8xljDBdSfzSSucb9fTpXbrnh8MhzJEjn1ZFJ+pFZisIUIKxopHIqigj4ECjaIaZxfs328fgsTWF9byFombwmXADqzZ5nYjfYirXwvvAZbW44hdq0du0gSzi0/zCAuNyPzNk5O1dAmto3xrRWx+ZQcfDNbvaoy6WVSvQFQR9OVGw0zi/cj2otleaFyVnubhnQaSVYEE41DYY3503ft7apx6S6lWVEWE2uNIZhIr4JKg5xtXbY+HxKcrGin1CgH6gVr/C4devwo9f5tC6vrijYaYW0nWRFdfusAwyCNiMjIPKiVkClUFhm8lD8et3WheHUbAUsma3haseGKyXAoIHIfFNJbzfamtxOTypuIdR32H+96h1okczlm3G/wNYgu8Z1bY51r4qA8yen/ABW8rAKSV+APWstZf0NmP2Rtx2oBYLGpc8ts5+gFDn4oyjL4QfiOS2B6bCtUtVSTXqWNzs6rgj4gY58h8qq3H+OyW9xrWUTppHlYgHUdsKdgF2zyzWduq+TXMyukSHEe0sJyFaTbGnCnBPXSDvULxjiWsZjkOtTsDttz5Haoq+7SCUkPBoLDDMNJJH97mKj5ruM6RodFGw3Az8jStcmhLUnSez/aH+QGO7ZwcMNsgHlzNTa8XYqGU+U7e9cmtVSMFo5CVfBII3G35hz6Hl+9W/gF+H1R5yQFfPrnnt60ybpUIyY59d/JbE4o560dL9jUVEAOtOBIBWlZDE2iUW6Jo8clRiP6U6iY01UQSCPRlNM4zTlDTUyoalWAazViBVis1igBo1Cc0R6A4qjLGUNaTCtY63Zc1VsNDR1xvTV59RwDt1pzPGTt0plLCRyrHlyMbE8hUfr0GwHw/wBajuJ3x/CfhRPtiBQuSWbYAep3OagOJ3qxjdgPUnYD5ms1VxwdDFjTfIG+lYA5JJI336mq1xq11RqRzCjfmamZLxZdkYNnqDWt1b7DqOVVW5NDlPoo63mPJIQfQ8mX59aexTK2AFL+hbYUVrKPWSwVsk7EN+xrM0qLsBk/lXyjb55xTG0+hBH3upJF0klnOMZHIc/pVs4JE0Uyspz5QCD1+dQVlOGkj1ADzYAUZ+8cc66Jw/hwIOfbfqBk0vJTWtEJLnY4M3y9v86STmldWzFjpB36/IU+s7U9RWiXwjDkhb4NrG5+lS8MtChhXHKnMagU+GKch4zTlKAhoyGtMspoMK3oYNbirkGaxWaxUgNmFCZKKxrQ0tsshuy0NjinLUCQUm2XkBzobpiiZoT71kockV3iMQQucHG529eZH6AfOuY9sxKwiLEkOwLAclJ6H5V2K/hyrb8l2/eqfc2wLEEZHTOCCfcY/elTqXs34/zjRQJb54ZFjQZJ0jDDIAJ9PXn9Kv1rDIVyxQZ6Kp+XM86zb8HiD+JoGs43PTHpUiiVaq9hmPG53tlPv+CO0m2RnmcjB+A6VsvZRQp1SEnO3LTnpkDnVtkX059Nqi+NymKFyDk4wDjr60vdLoPtz2yF4FblpEAGCrjc+oP4R+9dWj0A52z7VzTsRbNLKqhskDOc5wBz1HpXSR2eJ5yY/uinTjbMWa0uBwJFJ2rLMBW1vwVUP32NacQ4U5GUYZ9Dtn50z7dIz+0sKjCjIagYonzgtgjoafQyadjvUwyKklVoyUyilPpTuMmtUsU0OVoooSGiLTkVNqxWaxUkDZhQyaKaGwpdFjRqBJR2ptOcUiy6ASbU3Z62Lc80BmFZKHINImRv6HlVDukmDMPDOQxw2rbGdtquZmwdt6YT8LZmLDqc8/Wq8GrBansi7PVpGvGrrpzj5Zo5NGnsWQZPX0pjOcVWqSNUv2DxkESHnhCR9Rn9M1FcXtxIpT82n67ZNHEpByDg+o/WsxEZq00qWitS097JLs3wA8PZpMh0cYJH4Rzzmp+24sWAaMa0PIjfao6yvDp0scqenPHyPSnKQ+GD58g76V22ptV6rgw1O3ySy3upPLhSDuG/anCzalzy9z/lULasM5bpyHT6daJJxlFOCM+3WoWXfyLeFt/ijM0JzkjPvg8um9Ghx6fUU3HaEk4VPr/lTz7Zr204PU+lROk+yai0uUHiNOFNMi+KzFc1qhmdkmhoqmm0T5pwlaJKMJWKzWKuQAY0M1u1aUtlgbCm8q05aguKRYxDRoxQGtwTTspWhgJ5VlpDUxqluAadbdKRiPWh6TyquiTW7AZSD8qql5FgkVZ7llUZY4FUzj13NI/8kKg5am8xPuANh+tQsfszTgpi8OjxqPSq7HxWaL+vXWv51GCPiOXvU7Z3SSLqQ5H6g9QR0NMeNwae1sfo5AyDjFT9tGJk1jZ/xDoTVfiORit7S5aM+X6VZ6a0zPcN9Bb+5kzpYFMdBz+tQ1zfKhC6XOeoGR9asjTrOAGGG6Go1eH5JGQR0PSqTjSGw+NdMzw0s7aUBzjn0+tTJl0eXr1NN+DBkOk4xg7jf6ms3mAc0t6VGbyG6eh0bk4pzaS5qEWQnlTmzmx1rTjbMdSkWiBqdIaibGfNSsVa5FsLSpUqaVG7Ghs9bOaATS6Lm4atZKGTvWkz0myUzZWoeo52ptLMRWEus1mbGoeLJnnWrHBoSSbVrPMArMdgASfTYZ51Vlktlc4rdF3PoNhUcwpzPuc+u/1350Aio2dCUkhvPFkenqNtx1B9qhrdfssnMmJ8AkjdWxnf1+IqwUG/tRJEykEnBZCBkhgNtuePhTpv2WmWj8X/AKY6T1rY86j+CT64VzzHlPy5fpUi1KZNzqtGM04gl3Podz7E+g+IP1puBWzDr+vxqZpIq0WOGzAUY3Hr6/ChT2JbkKzwDiWF0MM43HwqeABAI+hp32FS9kc3JVTWmVZeEydDRoOEuOe9WASj0ouatMpCmxjw+1K86lYxQQaOlaJKMJSpUqYVGchpu7UeSm7il0WQNn3rSRtqTLQJc1ny9Eg7gZFMYpMNRriXC0yQ75rC6aYxE5E2aiOPSn+qH3WKrIccg4znPUY22zzpy0hEZIYAjfmATpKkgbcjyJ96i7pVlXUFBUaTryVVdjnBONRDAAA4xmtePHudsdHYO4A/Dy5D5U1NHAIOlgeWzD7rbAkj60NxWeuGb55BYoyA525/h679D9aHRVYDBJ07gZ9MnAqE+SWQ3B1KTTRnbfOPnv8A41MuNqiYD/3zgeY6cbb5Ow/yqQ4vdeHhMEsfwjc+m3rU1vY6/wAmtfoKhraTlj19vnURcyz4AC6Wb7qnzO23RF5AepNFs+GOmmWZyzMPIpP3B+LONs8ulQ5a5YPGkuWSkUhUgjmKnG4tpAI3J5fvUAtFcnSQPiPY07FlcrSMuXFNPkuNq4dFbbJGcUZWqm2VwcA5IxVrspdaBqdFKjDlw+nI6VqcIaZoadRU6WZmGpUqVOKjVxQHFHegPS6LIE1AkFFagOazZeiURd43P0FRZvcVYJbLXt60Bezydc1i9eS+mNrG6LqQANQzp2B57dffFBvgdGW30yDHiZ075ZSgQbkBsbelTUXC0Xlz9aZXEBjxpDMQcDJULoO5JAwAP7WCRn3rTFvWh0kfKzaGJXOk5CnQrqMcyc6SoGAOuxpm56+tSU0I8zZ1EE/d3JAyPDJyAd3OAehqOlUfhII6EDHyx7cqM0/JowXvgETRoW35A/Hln3oBFEjNZl2an0ST2anDEZVh5yNKqAoGfPjPTIGxPtioO57PRlyqs6schpWdseX8oz5jjHsM9amSpEeAFCHAxuuQwIIwuS+CzHYAkkfGmfELdIzpjWUHmziR1QAD7xGMb9QMnatM6+ROK6l8MjZOCpE/nMhkIAUCUhiOfmfkpyQcbgYrEjvGq+IScaifMW0ZY9TzAGN63mh8NhpuJZZyowqhW1Dc5yQRo3/T4VITxkgBzqIADHDeYgYxqq1Y/uS0h1ZHw29goHp2oqA4e/ht4R6bDJz74zU9Aaxy9PRL/Y94dbI+UPlbmCP8KOkxtziVzp/Dpxv6nflTSPIII5ipG+tDPGMc+Y/5+NNTaW0Zci50+mPLLicTnCk56aqmIap1hw5w3IjB2O4q32wOBnnitWC3XZk8iJl/ixyKVIUq2GUbsKBIKctQ9IqjLDM0NYx1p5IooEy1ntEpgg+9Z1GglQNwaXj9KzVpDFQ5RvWg3sYdSOuDj2JGOux59a2iGRSaDNSmWTIK9jVgcgOc4Gw8vMI+kE5OoDcY5/WOmYnds5GVJO2SuxIHRT0qVvo9KuqmPJBG+oFgAV+8MHlgbZ3FRkrAqCMtkDDkDJXmowBkYz13q+TmTXi4GprdK1NZWsiNRJQ3ChAT95D5Thvxfe3XfGB6dBvUdxKzDJpiUo7BslGYKBjOZBzDHljmcdKkLFiAxGcAeYKCWZSCDpwM5HMVG8c8Mbo3hTchpIjGkj/yAk5UYPT22rRPIqFrJwRiFkxpm1tJoTSVBkwNzjS3lUfrvTs3B8R9Yx5jsCdvTIzjO1QvZe/jjny3mZjozsBGFzjCYxknA2PImpm5H8x/j7ftTJtwuB+bG/bTX9mt1a5bUDnOCT1zT2zY8jReEFS4Vx5W/wBg/wC/WrMeCxdMj51mrE6r2E3mUfiyHiqf4ZH5PmaCvBwOTH6VKQqFAA6U/FD3yY8+VUuBKlOIxQ6Ila5RkbC0qVKnFALUGQ0VqC4pdFjRztTeV9sGjE01uTWfIA3OTmmkj4P6UVJMtgU8/hYO5bHXl/rWN46p8F0b2kwAxTiN80xlEaAlmOB1wAPqetBTiA8JpFB/sgn3wM0xTS7GKW+hpxmQITqIA8zDUwGW2YZOD8MjcAVCHbOBhSWbBzq1k746FMcqf3HEGfcheWOX71HyHNTdJI34445NDW6VpiiJWZVse0OIiuDrBI6gHGfj7VD8VvWjRTsW3C5CgZYeYnH1p7fXQijd25KM1RLjta8rMiqEGMrkZJ9fnWvF4+XL/j0IrycWCt0HWzBL5bcKpJJ5sW35+1S3Crouoz+Hb4nqaqEdySMEdcnb/fWprsrdAyOmRnZgM+29Py+FeOPZ/A1/VMedqEWyAmrvw681oCeY2Pxqk24qw9nZ8MVPUbfEVmh7WhfkwnOyxCSto5c1qAD0rdFxTpOYwqmjR0EUaOtEi2FpUqVNKgTQWNGIoUi0tlgDVHzNvT2YVG3orPYDW5mKglNifxcvktRb30h5s31NOLpi22f+PahxwKeorM609I6WJR6bGl2NaEP5xzww1evIU34GjiBVbUANQAbP3dR08/apqOzJ+7v8/hU7DbBRVa3+wrLKfCKqYqEY6b9uZiJgqMYz4at5SR+J9W3I/hqozcZdcjx3bGdsj9hTo8LJlnaYuvPx4+KLsEpMQOZA+JFcy4rxu6OBrYAkjnj4bj2pl4kkiHJJZee+dqfj+lX/ACYq/qs/xRbu23FEZFhRwcnVJjfYchke/wDhVMuNIwRnbfPX35UkomBXf8bxlix+qOF5PlVkyezQe4ODsdiAdvemTakOuMkONwcnGf8AKnWsnn0GB8OlauDj2PL3p941U+rE48lTe5L12c4r48SsRhuTD3GxqyWMulgR0Nc17HXOiRoyfveZf/0K6FaNyry2XE8eRo9fhyfdxJsvcb8jRA4ptZ7xr8BRtqJOfS5DijR0BTR4xT5FsNSpUqcUBmhSNityaFKKWyRncuBUTeyin90ueVQ3EYsUupTB7GbHfNJZRvjFB0GjW9kT1rBlxoZFVo2S6Knnipa3vTjfeo+HhOo7tTxOEAbajS/VLostlc7dwPI0bqARoZTy55yK5rcLgkHH15fSu08cgVbeTbOFOM9D0NcduL1ixVgp354Ga9F9MpuP+HI+oyvZcjK7lXAXOSMEbHboabBhg88n05H406kgBRnzggkYx6aeuf7VMh1roy1XQl7x6NhWwatDSWnoQ6DBqyTQyawXq20VVMc8NgLXEIU6TrAz7HY5+Wa7dw/hcQABJPvnH6VwV5MeYcwQw+IORXoPhJ1qjeqq31AP71zvJxQ620dXD5GRQlLJNF0gKNwBtW6rmjxQCtEbGRXJyY/VmybdLkIi04joCtR46JJYWlSpU4of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1003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Microsoft Sans Serif"/>
                <a:cs typeface="Microsoft Sans Serif"/>
              </a:rPr>
              <a:t>Outline</a:t>
            </a:r>
            <a:endParaRPr lang="en-US" dirty="0">
              <a:latin typeface="Microsoft Sans Serif"/>
              <a:cs typeface="Microsoft Sans Serif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587500"/>
            <a:ext cx="8610600" cy="4051300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sz="2400" dirty="0" smtClean="0">
                <a:latin typeface="Microsoft Sans Serif"/>
                <a:cs typeface="Microsoft Sans Serif"/>
              </a:rPr>
              <a:t>Motivation, Spatial Pattern Families</a:t>
            </a:r>
            <a:endParaRPr lang="en-US" sz="2400" dirty="0">
              <a:latin typeface="Microsoft Sans Serif"/>
              <a:cs typeface="Microsoft Sans Serif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>
                <a:solidFill>
                  <a:srgbClr val="FF0000"/>
                </a:solidFill>
              </a:rPr>
              <a:t>Spatial </a:t>
            </a:r>
            <a:r>
              <a:rPr lang="en-US" sz="2400" dirty="0">
                <a:solidFill>
                  <a:srgbClr val="FF0000"/>
                </a:solidFill>
              </a:rPr>
              <a:t>data types and relationships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Limitations of Traditional Statistics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Location Prediction model </a:t>
            </a:r>
            <a:endParaRPr lang="en-US" sz="2400" dirty="0" smtClean="0"/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Hotspots </a:t>
            </a:r>
            <a:endParaRPr lang="en-US" sz="2400" dirty="0" smtClean="0"/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Spatial outliers </a:t>
            </a:r>
            <a:endParaRPr lang="en-US" sz="2400" dirty="0" smtClean="0"/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Colocations and Co-occurrences </a:t>
            </a:r>
            <a:endParaRPr lang="en-US" sz="2400" dirty="0" smtClean="0"/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Summary:  What is special about mining spatial data</a:t>
            </a:r>
            <a:r>
              <a:rPr lang="en-US" sz="2400" dirty="0" smtClean="0"/>
              <a:t>?</a:t>
            </a:r>
          </a:p>
          <a:p>
            <a:pPr marL="0" indent="0">
              <a:buNone/>
            </a:pPr>
            <a:endParaRPr lang="en-US" sz="2400" dirty="0" smtClean="0">
              <a:latin typeface="Microsoft Sans Serif"/>
              <a:cs typeface="Microsoft Sans Serif"/>
            </a:endParaRPr>
          </a:p>
          <a:p>
            <a:endParaRPr lang="en-US" dirty="0" smtClean="0">
              <a:latin typeface="Microsoft Sans Serif"/>
              <a:cs typeface="Microsoft Sans Serif"/>
            </a:endParaRPr>
          </a:p>
          <a:p>
            <a:pPr marL="457200" lvl="1" indent="0">
              <a:buNone/>
            </a:pPr>
            <a:endParaRPr lang="en-US" dirty="0">
              <a:latin typeface="Microsoft Sans Serif"/>
              <a:cs typeface="Microsoft Sans Serif"/>
            </a:endParaRPr>
          </a:p>
        </p:txBody>
      </p:sp>
      <p:pic>
        <p:nvPicPr>
          <p:cNvPr id="4" name="Picture 3" descr="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7000" y="5621054"/>
            <a:ext cx="1241778" cy="1089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6313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Learning 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After this segment, students will be able to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Describe the input of spatial data mining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List 3 common spatial data-types and operations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Use spatial operations for Feature </a:t>
            </a:r>
            <a:r>
              <a:rPr lang="en-US" sz="24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S</a:t>
            </a:r>
            <a:r>
              <a:rPr lang="en-US" sz="2400" dirty="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election</a:t>
            </a:r>
          </a:p>
        </p:txBody>
      </p:sp>
      <p:pic>
        <p:nvPicPr>
          <p:cNvPr id="4" name="Picture 3" descr="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7000" y="5621054"/>
            <a:ext cx="1241778" cy="1089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9927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Data-Types: Non-Spatial vs. Spatial</a:t>
            </a:r>
            <a:endParaRPr lang="en-US" sz="3600" dirty="0"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573161"/>
            <a:ext cx="8610600" cy="4065639"/>
          </a:xfrm>
        </p:spPr>
        <p:txBody>
          <a:bodyPr/>
          <a:lstStyle/>
          <a:p>
            <a:pPr>
              <a:lnSpc>
                <a:spcPct val="8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en-US" sz="20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Non-spatial </a:t>
            </a:r>
          </a:p>
          <a:p>
            <a:pPr lvl="1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altLang="en-US" sz="1800" dirty="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Numbers, text-string, …</a:t>
            </a:r>
            <a:endParaRPr lang="en-US" altLang="en-US" sz="1800" dirty="0"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lvl="1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altLang="en-US" sz="18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e.g., city name</a:t>
            </a:r>
            <a:r>
              <a:rPr lang="en-US" altLang="en-US" sz="1800" dirty="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, </a:t>
            </a:r>
            <a:r>
              <a:rPr lang="en-US" altLang="en-US" sz="18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population</a:t>
            </a:r>
          </a:p>
          <a:p>
            <a:pPr>
              <a:lnSpc>
                <a:spcPct val="80000"/>
              </a:lnSpc>
              <a:buFont typeface="Arial" panose="020B0604020202020204" pitchFamily="34" charset="0"/>
              <a:buChar char="•"/>
              <a:defRPr/>
            </a:pPr>
            <a:endParaRPr lang="en-US" altLang="en-US" sz="2000" dirty="0" smtClean="0"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>
              <a:lnSpc>
                <a:spcPct val="8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en-US" sz="2000" dirty="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Spatial (</a:t>
            </a:r>
            <a:r>
              <a:rPr lang="en-US" altLang="en-US" sz="1800" dirty="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Geographically referenced)</a:t>
            </a:r>
            <a:endParaRPr lang="en-US" altLang="en-US" sz="1800" dirty="0"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lvl="1"/>
            <a:r>
              <a:rPr lang="en-US" altLang="en-US" sz="1600" dirty="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Location</a:t>
            </a:r>
            <a:r>
              <a:rPr lang="en-US" altLang="en-US" sz="16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, e.g., longitude, latitude</a:t>
            </a:r>
            <a:r>
              <a:rPr lang="en-US" altLang="en-US" sz="1600" dirty="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, elevation</a:t>
            </a:r>
          </a:p>
          <a:p>
            <a:pPr lvl="1"/>
            <a:r>
              <a:rPr lang="en-US" altLang="en-US" sz="16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Neighborhood and extent</a:t>
            </a:r>
          </a:p>
          <a:p>
            <a:pPr marL="914400" lvl="2" indent="0">
              <a:buNone/>
            </a:pPr>
            <a:endParaRPr lang="en-US" altLang="en-US" sz="1600" dirty="0"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altLang="en-US" sz="2000" dirty="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Spatial Data-types</a:t>
            </a:r>
            <a:endParaRPr lang="en-US" altLang="en-US" sz="2000" dirty="0"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lvl="1"/>
            <a:r>
              <a:rPr lang="en-US" altLang="en-US" sz="16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Raster: gridded space</a:t>
            </a:r>
          </a:p>
          <a:p>
            <a:pPr lvl="1"/>
            <a:r>
              <a:rPr lang="en-US" altLang="en-US" sz="16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Vector: point, line, </a:t>
            </a:r>
            <a:r>
              <a:rPr lang="en-US" altLang="en-US" sz="1600" dirty="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polygon, …</a:t>
            </a:r>
            <a:endParaRPr lang="en-US" altLang="en-US" sz="1600" dirty="0"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lvl="1"/>
            <a:r>
              <a:rPr lang="en-US" altLang="en-US" sz="16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Graph: node, edge, path</a:t>
            </a:r>
          </a:p>
          <a:p>
            <a:endParaRPr lang="en-US" dirty="0"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4093" y="1437655"/>
            <a:ext cx="2017110" cy="1753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Box 6"/>
          <p:cNvSpPr txBox="1">
            <a:spLocks noChangeArrowheads="1"/>
          </p:cNvSpPr>
          <p:nvPr/>
        </p:nvSpPr>
        <p:spPr bwMode="auto">
          <a:xfrm>
            <a:off x="4651019" y="3159840"/>
            <a:ext cx="442816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rgbClr val="0033CC"/>
              </a:buClr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0033CC"/>
              </a:buClr>
              <a:buFont typeface="Wingdings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33CC"/>
              </a:buClr>
              <a:buFont typeface="Wingdings" pitchFamily="2" charset="2"/>
              <a:buChar char="Ø"/>
              <a:defRPr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033CC"/>
              </a:buClr>
              <a:buFont typeface="Wingdings" pitchFamily="2" charset="2"/>
              <a:buChar char="Ø"/>
              <a:defRPr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0033CC"/>
              </a:buClr>
              <a:buFont typeface="Wingdings" pitchFamily="2" charset="2"/>
              <a:buChar char="Ø"/>
              <a:defRPr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CC"/>
              </a:buClr>
              <a:buFont typeface="Wingdings" pitchFamily="2" charset="2"/>
              <a:buChar char="Ø"/>
              <a:defRPr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CC"/>
              </a:buClr>
              <a:buFont typeface="Wingdings" pitchFamily="2" charset="2"/>
              <a:buChar char="Ø"/>
              <a:defRPr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CC"/>
              </a:buClr>
              <a:buFont typeface="Wingdings" pitchFamily="2" charset="2"/>
              <a:buChar char="Ø"/>
              <a:defRPr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CC"/>
              </a:buClr>
              <a:buFont typeface="Wingdings" pitchFamily="2" charset="2"/>
              <a:buChar char="Ø"/>
              <a:defRPr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600" dirty="0" smtClean="0">
                <a:effectLst/>
                <a:latin typeface="Microsoft Sans Serif" panose="020B0604020202020204" pitchFamily="34" charset="0"/>
                <a:cs typeface="Microsoft Sans Serif" panose="020B0604020202020204" pitchFamily="34" charset="0"/>
              </a:rPr>
              <a:t>Raster </a:t>
            </a:r>
            <a:r>
              <a:rPr lang="en-US" altLang="en-US" sz="16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(</a:t>
            </a:r>
            <a:r>
              <a:rPr lang="en-US" altLang="en-US" sz="1600" dirty="0" smtClean="0">
                <a:effectLst/>
                <a:latin typeface="Microsoft Sans Serif" panose="020B0604020202020204" pitchFamily="34" charset="0"/>
                <a:cs typeface="Microsoft Sans Serif" panose="020B0604020202020204" pitchFamily="34" charset="0"/>
              </a:rPr>
              <a:t>Courtesy</a:t>
            </a:r>
            <a:r>
              <a:rPr lang="en-US" altLang="en-US" sz="1600" dirty="0">
                <a:effectLst/>
                <a:latin typeface="Microsoft Sans Serif" panose="020B0604020202020204" pitchFamily="34" charset="0"/>
                <a:cs typeface="Microsoft Sans Serif" panose="020B0604020202020204" pitchFamily="34" charset="0"/>
              </a:rPr>
              <a:t>: </a:t>
            </a:r>
            <a:r>
              <a:rPr lang="en-US" altLang="en-US" sz="1600" dirty="0" smtClean="0">
                <a:effectLst/>
                <a:latin typeface="Microsoft Sans Serif" panose="020B0604020202020204" pitchFamily="34" charset="0"/>
                <a:cs typeface="Microsoft Sans Serif" panose="020B0604020202020204" pitchFamily="34" charset="0"/>
              </a:rPr>
              <a:t>UMN)</a:t>
            </a:r>
            <a:endParaRPr lang="en-US" altLang="en-US" sz="1600" dirty="0">
              <a:effectLst/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2647" y="3498394"/>
            <a:ext cx="2644911" cy="18198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5319241" y="5282500"/>
            <a:ext cx="346159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rgbClr val="0033CC"/>
              </a:buClr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0033CC"/>
              </a:buClr>
              <a:buFont typeface="Wingdings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33CC"/>
              </a:buClr>
              <a:buFont typeface="Wingdings" pitchFamily="2" charset="2"/>
              <a:buChar char="Ø"/>
              <a:defRPr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033CC"/>
              </a:buClr>
              <a:buFont typeface="Wingdings" pitchFamily="2" charset="2"/>
              <a:buChar char="Ø"/>
              <a:defRPr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0033CC"/>
              </a:buClr>
              <a:buFont typeface="Wingdings" pitchFamily="2" charset="2"/>
              <a:buChar char="Ø"/>
              <a:defRPr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CC"/>
              </a:buClr>
              <a:buFont typeface="Wingdings" pitchFamily="2" charset="2"/>
              <a:buChar char="Ø"/>
              <a:defRPr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CC"/>
              </a:buClr>
              <a:buFont typeface="Wingdings" pitchFamily="2" charset="2"/>
              <a:buChar char="Ø"/>
              <a:defRPr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CC"/>
              </a:buClr>
              <a:buFont typeface="Wingdings" pitchFamily="2" charset="2"/>
              <a:buChar char="Ø"/>
              <a:defRPr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CC"/>
              </a:buClr>
              <a:buFont typeface="Wingdings" pitchFamily="2" charset="2"/>
              <a:buChar char="Ø"/>
              <a:defRPr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600" dirty="0" smtClean="0">
                <a:effectLst/>
                <a:latin typeface="Microsoft Sans Serif" panose="020B0604020202020204" pitchFamily="34" charset="0"/>
                <a:cs typeface="Microsoft Sans Serif" panose="020B0604020202020204" pitchFamily="34" charset="0"/>
              </a:rPr>
              <a:t>Vector </a:t>
            </a:r>
            <a:r>
              <a:rPr lang="en-US" altLang="en-US" sz="16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(</a:t>
            </a:r>
            <a:r>
              <a:rPr lang="en-US" altLang="en-US" sz="1600" dirty="0" smtClean="0">
                <a:effectLst/>
                <a:latin typeface="Microsoft Sans Serif" panose="020B0604020202020204" pitchFamily="34" charset="0"/>
                <a:cs typeface="Microsoft Sans Serif" panose="020B0604020202020204" pitchFamily="34" charset="0"/>
              </a:rPr>
              <a:t>Courtesy</a:t>
            </a:r>
            <a:r>
              <a:rPr lang="en-US" altLang="en-US" sz="1600" dirty="0">
                <a:effectLst/>
                <a:latin typeface="Microsoft Sans Serif" panose="020B0604020202020204" pitchFamily="34" charset="0"/>
                <a:cs typeface="Microsoft Sans Serif" panose="020B0604020202020204" pitchFamily="34" charset="0"/>
              </a:rPr>
              <a:t>: </a:t>
            </a:r>
            <a:r>
              <a:rPr lang="en-US" altLang="en-US" sz="1600" dirty="0" smtClean="0">
                <a:effectLst/>
                <a:latin typeface="Microsoft Sans Serif" panose="020B0604020202020204" pitchFamily="34" charset="0"/>
                <a:cs typeface="Microsoft Sans Serif" panose="020B0604020202020204" pitchFamily="34" charset="0"/>
              </a:rPr>
              <a:t>MapQuest)</a:t>
            </a:r>
            <a:endParaRPr lang="en-US" altLang="en-US" sz="1600" dirty="0">
              <a:effectLst/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pic>
        <p:nvPicPr>
          <p:cNvPr id="8" name="Picture 7" descr="logo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7000" y="5621054"/>
            <a:ext cx="1241778" cy="1089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4713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Relationships: Non-spatial vs. Spatial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533832"/>
            <a:ext cx="8610600" cy="4104968"/>
          </a:xfrm>
        </p:spPr>
        <p:txBody>
          <a:bodyPr/>
          <a:lstStyle/>
          <a:p>
            <a:pPr>
              <a:lnSpc>
                <a:spcPct val="8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en-US" sz="20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Non-spatial </a:t>
            </a:r>
            <a:r>
              <a:rPr lang="en-US" altLang="en-US" sz="2000" dirty="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Relationships</a:t>
            </a:r>
            <a:endParaRPr lang="en-US" altLang="en-US" sz="2000" dirty="0"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lvl="1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altLang="en-US" sz="1600" dirty="0" smtClean="0">
                <a:solidFill>
                  <a:srgbClr val="0070C0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Explicit</a:t>
            </a:r>
            <a:r>
              <a:rPr lang="en-US" altLang="en-US" sz="1600" dirty="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ly stored in a database</a:t>
            </a:r>
          </a:p>
          <a:p>
            <a:pPr lvl="1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altLang="en-US" sz="1600" dirty="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Ex. </a:t>
            </a:r>
            <a:r>
              <a:rPr lang="en-US" altLang="en-US" sz="16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New Delhi </a:t>
            </a:r>
            <a:r>
              <a:rPr lang="en-US" altLang="en-US" sz="1600" dirty="0">
                <a:solidFill>
                  <a:srgbClr val="00B0F0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is the capital of </a:t>
            </a:r>
            <a:r>
              <a:rPr lang="en-US" altLang="en-US" sz="16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India </a:t>
            </a:r>
          </a:p>
          <a:p>
            <a:pPr>
              <a:lnSpc>
                <a:spcPct val="80000"/>
              </a:lnSpc>
              <a:buFont typeface="Arial" panose="020B0604020202020204" pitchFamily="34" charset="0"/>
              <a:buChar char="•"/>
              <a:defRPr/>
            </a:pPr>
            <a:endParaRPr lang="en-US" altLang="en-US" sz="2000" dirty="0" smtClean="0"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>
              <a:lnSpc>
                <a:spcPct val="80000"/>
              </a:lnSpc>
              <a:buFont typeface="Arial" panose="020B0604020202020204" pitchFamily="34" charset="0"/>
              <a:buChar char="•"/>
              <a:defRPr/>
            </a:pPr>
            <a:endParaRPr lang="en-US" altLang="en-US" sz="2000" dirty="0"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>
              <a:lnSpc>
                <a:spcPct val="8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en-US" sz="2000" dirty="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Spatial Relationships</a:t>
            </a:r>
            <a:endParaRPr lang="en-US" altLang="en-US" sz="2000" dirty="0"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lvl="1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altLang="en-US" sz="1600" dirty="0" smtClean="0">
                <a:solidFill>
                  <a:srgbClr val="0070C0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Implicit</a:t>
            </a:r>
            <a:r>
              <a:rPr lang="en-US" altLang="en-US" sz="1600" dirty="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, computed on demand</a:t>
            </a:r>
            <a:endParaRPr lang="en-US" altLang="en-US" sz="1600" dirty="0"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lvl="1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altLang="en-US" sz="1600" dirty="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Topological</a:t>
            </a:r>
            <a:r>
              <a:rPr lang="en-US" altLang="en-US" sz="16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: meet, within, overlap, </a:t>
            </a:r>
            <a:r>
              <a:rPr lang="en-US" altLang="en-US" sz="1600" dirty="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…</a:t>
            </a:r>
            <a:endParaRPr lang="en-US" altLang="en-US" sz="1600" dirty="0"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lvl="1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altLang="en-US" sz="16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Directional: North, NE, left, above, behind, </a:t>
            </a:r>
            <a:r>
              <a:rPr lang="en-US" altLang="en-US" sz="1600" dirty="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…</a:t>
            </a:r>
            <a:endParaRPr lang="en-US" altLang="en-US" sz="1600" dirty="0"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lvl="1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altLang="en-US" sz="16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Metric: </a:t>
            </a:r>
            <a:r>
              <a:rPr lang="en-US" altLang="en-US" sz="1600" dirty="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distance</a:t>
            </a:r>
            <a:r>
              <a:rPr lang="en-US" altLang="en-US" sz="16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, area, </a:t>
            </a:r>
            <a:r>
              <a:rPr lang="en-US" altLang="en-US" sz="1600" dirty="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perimeter</a:t>
            </a:r>
          </a:p>
          <a:p>
            <a:pPr lvl="1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altLang="en-US" sz="1600" dirty="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Focal: slope</a:t>
            </a:r>
          </a:p>
          <a:p>
            <a:pPr lvl="1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altLang="en-US" sz="1600" dirty="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Zonal: highest point in a country</a:t>
            </a:r>
          </a:p>
          <a:p>
            <a:pPr lvl="1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altLang="en-US" sz="1600" dirty="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…</a:t>
            </a:r>
            <a:endParaRPr lang="en-US" altLang="en-US" sz="1600" dirty="0"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endParaRPr lang="en-US" dirty="0"/>
          </a:p>
        </p:txBody>
      </p:sp>
      <p:pic>
        <p:nvPicPr>
          <p:cNvPr id="5" name="Picture 4" descr="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7000" y="5621054"/>
            <a:ext cx="1241778" cy="1089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4675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OGC Simple Features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622323"/>
            <a:ext cx="8610600" cy="4016477"/>
          </a:xfrm>
        </p:spPr>
        <p:txBody>
          <a:bodyPr/>
          <a:lstStyle/>
          <a:p>
            <a:pPr>
              <a:lnSpc>
                <a:spcPct val="8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en-US" sz="2000" dirty="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Open GIS Consortium: Simple Feature Types</a:t>
            </a:r>
          </a:p>
          <a:p>
            <a:pPr lvl="1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altLang="en-US" sz="1800" dirty="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Vector data types: e.g. point, line, polygons</a:t>
            </a:r>
          </a:p>
          <a:p>
            <a:pPr lvl="1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altLang="en-US" sz="1800" dirty="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Spatial </a:t>
            </a:r>
            <a:r>
              <a:rPr lang="en-US" altLang="en-US" sz="18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operations </a:t>
            </a:r>
            <a:r>
              <a:rPr lang="en-US" altLang="en-US" sz="1800" dirty="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:</a:t>
            </a:r>
            <a:endParaRPr lang="en-US" altLang="en-US" sz="1800" dirty="0"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0862" y="2753914"/>
            <a:ext cx="4779169" cy="25136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2149199" y="5258957"/>
            <a:ext cx="372249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en-US" sz="16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Examples of Operations in OGC Model</a:t>
            </a:r>
          </a:p>
        </p:txBody>
      </p:sp>
      <p:pic>
        <p:nvPicPr>
          <p:cNvPr id="6" name="Picture 5" descr="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7000" y="5621054"/>
            <a:ext cx="1241778" cy="1089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7242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OGIS – Topological Operations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8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en-US" sz="2000" dirty="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Topology: </a:t>
            </a:r>
            <a:r>
              <a:rPr lang="en-US" altLang="en-US" sz="1800" dirty="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9-intersections </a:t>
            </a:r>
            <a:endParaRPr lang="en-US" altLang="en-US" sz="1800" dirty="0"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lvl="1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altLang="en-US" sz="18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i</a:t>
            </a:r>
            <a:r>
              <a:rPr lang="en-US" altLang="en-US" sz="1800" dirty="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nterior</a:t>
            </a:r>
            <a:endParaRPr lang="en-US" altLang="en-US" sz="1800" dirty="0"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lvl="1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altLang="en-US" sz="18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boundary </a:t>
            </a:r>
          </a:p>
          <a:p>
            <a:pPr lvl="1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altLang="en-US" sz="18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exterior</a:t>
            </a:r>
          </a:p>
          <a:p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1269" y="1951787"/>
            <a:ext cx="3911163" cy="1105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2" name="Picture 6" descr="C:\Users\xuntang\Desktop\Screen Shot 2014-07-10 at 4.29.29 PM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5211" y="3289738"/>
            <a:ext cx="5843258" cy="2447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" name="Picture 84" descr="logo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7000" y="5621054"/>
            <a:ext cx="1241778" cy="1089812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3824748" y="1614952"/>
            <a:ext cx="5161087" cy="1551035"/>
            <a:chOff x="3824748" y="1614952"/>
            <a:chExt cx="5161087" cy="1551035"/>
          </a:xfrm>
        </p:grpSpPr>
        <p:sp>
          <p:nvSpPr>
            <p:cNvPr id="4" name="TextBox 3"/>
            <p:cNvSpPr txBox="1"/>
            <p:nvPr/>
          </p:nvSpPr>
          <p:spPr>
            <a:xfrm>
              <a:off x="3942738" y="1614952"/>
              <a:ext cx="109837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Interior(B)</a:t>
              </a:r>
              <a:endParaRPr lang="en-US" sz="1600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156994" y="1629704"/>
              <a:ext cx="133562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Boundary(B)</a:t>
              </a:r>
              <a:endParaRPr lang="en-US" sz="160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512113" y="1620729"/>
              <a:ext cx="116570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Exterior(B)</a:t>
              </a:r>
              <a:endParaRPr lang="en-US" sz="1600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650213" y="1976950"/>
              <a:ext cx="109837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Interior(A)</a:t>
              </a:r>
              <a:endParaRPr lang="en-US" sz="1600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650213" y="2325343"/>
              <a:ext cx="133562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Boundary(A)</a:t>
              </a:r>
              <a:endParaRPr lang="en-US" sz="1600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650213" y="2664608"/>
              <a:ext cx="116570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Exterior(A)</a:t>
              </a:r>
              <a:endParaRPr lang="en-US" sz="1600" dirty="0"/>
            </a:p>
          </p:txBody>
        </p:sp>
        <p:sp>
          <p:nvSpPr>
            <p:cNvPr id="5" name="Rectangle 4"/>
            <p:cNvSpPr/>
            <p:nvPr/>
          </p:nvSpPr>
          <p:spPr bwMode="auto">
            <a:xfrm>
              <a:off x="3824748" y="1614952"/>
              <a:ext cx="5161087" cy="1551035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04" charset="0"/>
                <a:ea typeface="ＭＳ Ｐゴシック" pitchFamily="-104" charset="-128"/>
                <a:cs typeface="ＭＳ Ｐゴシック" pitchFamily="-10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351771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Microsoft Sans Serif"/>
                <a:cs typeface="Microsoft Sans Serif"/>
              </a:rPr>
              <a:t>Outline</a:t>
            </a:r>
            <a:endParaRPr lang="en-US" dirty="0">
              <a:latin typeface="Microsoft Sans Serif"/>
              <a:cs typeface="Microsoft Sans Serif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587500"/>
            <a:ext cx="8610600" cy="4051300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sz="2400" dirty="0" smtClean="0">
                <a:solidFill>
                  <a:srgbClr val="FF0000"/>
                </a:solidFill>
                <a:latin typeface="Microsoft Sans Serif"/>
                <a:cs typeface="Microsoft Sans Serif"/>
              </a:rPr>
              <a:t>Motivation, Spatial Pattern Families</a:t>
            </a:r>
            <a:endParaRPr lang="en-US" sz="2400" dirty="0">
              <a:latin typeface="Microsoft Sans Serif"/>
              <a:cs typeface="Microsoft Sans Serif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Spatial </a:t>
            </a:r>
            <a:r>
              <a:rPr lang="en-US" sz="2400" dirty="0"/>
              <a:t>data types and relationships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Limitations of Traditional Statistics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Location Prediction model </a:t>
            </a:r>
            <a:endParaRPr lang="en-US" sz="2400" dirty="0" smtClean="0"/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Hotspots </a:t>
            </a:r>
            <a:endParaRPr lang="en-US" sz="2400" dirty="0" smtClean="0"/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Spatial outliers </a:t>
            </a:r>
            <a:endParaRPr lang="en-US" sz="2400" dirty="0" smtClean="0"/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Colocations and Co-occurrences </a:t>
            </a:r>
            <a:endParaRPr lang="en-US" sz="2400" dirty="0" smtClean="0"/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Summary:  What is special about mining spatial data</a:t>
            </a:r>
            <a:r>
              <a:rPr lang="en-US" sz="2400" dirty="0" smtClean="0"/>
              <a:t>?</a:t>
            </a:r>
          </a:p>
          <a:p>
            <a:pPr marL="0" indent="0">
              <a:buNone/>
            </a:pPr>
            <a:endParaRPr lang="en-US" sz="2400" dirty="0" smtClean="0">
              <a:latin typeface="Microsoft Sans Serif"/>
              <a:cs typeface="Microsoft Sans Serif"/>
            </a:endParaRPr>
          </a:p>
          <a:p>
            <a:endParaRPr lang="en-US" dirty="0" smtClean="0">
              <a:latin typeface="Microsoft Sans Serif"/>
              <a:cs typeface="Microsoft Sans Serif"/>
            </a:endParaRPr>
          </a:p>
          <a:p>
            <a:pPr marL="457200" lvl="1" indent="0">
              <a:buNone/>
            </a:pPr>
            <a:endParaRPr lang="en-US" dirty="0">
              <a:latin typeface="Microsoft Sans Serif"/>
              <a:cs typeface="Microsoft Sans Serif"/>
            </a:endParaRPr>
          </a:p>
        </p:txBody>
      </p:sp>
      <p:pic>
        <p:nvPicPr>
          <p:cNvPr id="4" name="Picture 3" descr="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7000" y="5621054"/>
            <a:ext cx="1241778" cy="1089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2050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Research Needs for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8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en-US" sz="24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Limitations of OGC Model</a:t>
            </a:r>
          </a:p>
          <a:p>
            <a:pPr lvl="1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altLang="en-US" sz="2000" dirty="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Direction </a:t>
            </a:r>
            <a:r>
              <a:rPr lang="en-US" altLang="en-US" sz="20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predicates - e.g. absolute, ego-centric</a:t>
            </a:r>
          </a:p>
          <a:p>
            <a:pPr lvl="1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altLang="en-US" sz="20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3D and visibility, Network analysis, Raster operations</a:t>
            </a:r>
          </a:p>
          <a:p>
            <a:pPr lvl="1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altLang="en-US" sz="2000" dirty="0" err="1" smtClean="0">
                <a:solidFill>
                  <a:srgbClr val="FF0000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Spatio</a:t>
            </a:r>
            <a:r>
              <a:rPr lang="en-US" altLang="en-US" sz="2000" dirty="0" smtClean="0">
                <a:solidFill>
                  <a:srgbClr val="FF0000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-temporal</a:t>
            </a:r>
          </a:p>
          <a:p>
            <a:pPr marL="457200" lvl="1" indent="0">
              <a:lnSpc>
                <a:spcPct val="80000"/>
              </a:lnSpc>
              <a:buNone/>
            </a:pPr>
            <a:endParaRPr lang="en-US" altLang="en-US" sz="2000" dirty="0">
              <a:solidFill>
                <a:srgbClr val="FF0000"/>
              </a:solidFill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>
              <a:lnSpc>
                <a:spcPct val="8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en-US" sz="24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Needs for New </a:t>
            </a:r>
            <a:r>
              <a:rPr lang="en-US" altLang="en-US" sz="2400" dirty="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Standards &amp; Research</a:t>
            </a:r>
            <a:endParaRPr lang="en-US" altLang="en-US" sz="2400" dirty="0"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lvl="1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altLang="en-US" sz="20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Modeling </a:t>
            </a:r>
            <a:r>
              <a:rPr lang="en-US" altLang="en-US" sz="2000" dirty="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richer </a:t>
            </a:r>
            <a:r>
              <a:rPr lang="en-US" altLang="en-US" sz="20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spatial </a:t>
            </a:r>
            <a:r>
              <a:rPr lang="en-US" altLang="en-US" sz="2000" dirty="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properties listed above</a:t>
            </a:r>
            <a:endParaRPr lang="en-US" altLang="en-US" sz="2000" dirty="0"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lvl="1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altLang="en-US" sz="2000" dirty="0" err="1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Spatio</a:t>
            </a:r>
            <a:r>
              <a:rPr lang="en-US" altLang="en-US" sz="2000" dirty="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-temporal data, e.g., moving objects</a:t>
            </a:r>
            <a:endParaRPr lang="en-US" altLang="en-US" sz="2000" dirty="0"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endParaRPr lang="en-US" dirty="0"/>
          </a:p>
        </p:txBody>
      </p:sp>
      <p:pic>
        <p:nvPicPr>
          <p:cNvPr id="4" name="Picture 3" descr="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7000" y="5621054"/>
            <a:ext cx="1241778" cy="1089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9807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Quiz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dirty="0"/>
              <a:t>Which of the following is not describing a spatial relationship</a:t>
            </a:r>
            <a:r>
              <a:rPr lang="en-US" sz="2800"/>
              <a:t>?</a:t>
            </a:r>
            <a:r>
              <a:rPr lang="en-US" sz="2800"/>
              <a:t> </a:t>
            </a:r>
            <a:endParaRPr lang="en-US" sz="2800" dirty="0" smtClean="0"/>
          </a:p>
          <a:p>
            <a:pPr marL="0" indent="0">
              <a:buNone/>
            </a:pPr>
            <a:r>
              <a:rPr lang="en-US" sz="2400" dirty="0" smtClean="0"/>
              <a:t>a) Seoul </a:t>
            </a:r>
            <a:r>
              <a:rPr lang="en-US" sz="2400" dirty="0"/>
              <a:t>is the capital of South Korea</a:t>
            </a:r>
            <a:r>
              <a:rPr lang="en-US" sz="2400" dirty="0"/>
              <a:t> </a:t>
            </a:r>
            <a:endParaRPr lang="en-US" sz="2400" dirty="0" smtClean="0"/>
          </a:p>
          <a:p>
            <a:pPr marL="0" indent="0">
              <a:buNone/>
            </a:pPr>
            <a:r>
              <a:rPr lang="en-US" sz="2400" dirty="0" smtClean="0"/>
              <a:t>b</a:t>
            </a:r>
            <a:r>
              <a:rPr lang="en-US" sz="2400" dirty="0"/>
              <a:t>) </a:t>
            </a:r>
            <a:r>
              <a:rPr lang="en-US" sz="2400" dirty="0"/>
              <a:t>Slovakia and Hungary are neighboring countries</a:t>
            </a:r>
            <a:r>
              <a:rPr lang="en-US" sz="2400" dirty="0"/>
              <a:t> </a:t>
            </a:r>
            <a:endParaRPr lang="en-US" sz="2400" dirty="0" smtClean="0"/>
          </a:p>
          <a:p>
            <a:pPr marL="0" indent="0">
              <a:buNone/>
            </a:pPr>
            <a:r>
              <a:rPr lang="en-US" sz="2400" dirty="0" smtClean="0"/>
              <a:t>c</a:t>
            </a:r>
            <a:r>
              <a:rPr lang="en-US" sz="2400" dirty="0"/>
              <a:t>) </a:t>
            </a:r>
            <a:r>
              <a:rPr lang="en-US" sz="2400" dirty="0"/>
              <a:t>Nile river crosses Sudan</a:t>
            </a:r>
            <a:r>
              <a:rPr lang="en-US" sz="2400" dirty="0"/>
              <a:t> </a:t>
            </a:r>
            <a:endParaRPr lang="en-US" sz="2400" dirty="0" smtClean="0"/>
          </a:p>
          <a:p>
            <a:pPr marL="0" indent="0">
              <a:buNone/>
            </a:pPr>
            <a:r>
              <a:rPr lang="en-US" sz="2400" dirty="0" smtClean="0"/>
              <a:t>d</a:t>
            </a:r>
            <a:r>
              <a:rPr lang="en-US" sz="2400" dirty="0"/>
              <a:t>) </a:t>
            </a:r>
            <a:r>
              <a:rPr lang="en-US" sz="2400" dirty="0"/>
              <a:t>Venezuela is north of </a:t>
            </a:r>
            <a:r>
              <a:rPr lang="en-US" sz="2400" dirty="0" smtClean="0"/>
              <a:t>Argentina</a:t>
            </a:r>
            <a:endParaRPr lang="en-US" sz="24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57282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Microsoft Sans Serif"/>
                <a:cs typeface="Microsoft Sans Serif"/>
              </a:rPr>
              <a:t>Outline</a:t>
            </a:r>
            <a:endParaRPr lang="en-US" dirty="0">
              <a:latin typeface="Microsoft Sans Serif"/>
              <a:cs typeface="Microsoft Sans Serif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587500"/>
            <a:ext cx="8610600" cy="4051300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sz="2400" dirty="0" smtClean="0">
                <a:latin typeface="Microsoft Sans Serif"/>
                <a:cs typeface="Microsoft Sans Serif"/>
              </a:rPr>
              <a:t>Motivation, Spatial Pattern Families</a:t>
            </a:r>
            <a:endParaRPr lang="en-US" sz="2400" dirty="0">
              <a:latin typeface="Microsoft Sans Serif"/>
              <a:cs typeface="Microsoft Sans Serif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Spatial </a:t>
            </a:r>
            <a:r>
              <a:rPr lang="en-US" sz="2400" dirty="0"/>
              <a:t>data types and relationships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rgbClr val="FF0000"/>
                </a:solidFill>
              </a:rPr>
              <a:t>Limitations of Traditional Statistics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Location Prediction model </a:t>
            </a:r>
            <a:endParaRPr lang="en-US" sz="2400" dirty="0" smtClean="0"/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Hotspots </a:t>
            </a:r>
            <a:endParaRPr lang="en-US" sz="2400" dirty="0" smtClean="0"/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Spatial outliers </a:t>
            </a:r>
            <a:endParaRPr lang="en-US" sz="2400" dirty="0" smtClean="0"/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Colocations and Co-occurrences </a:t>
            </a:r>
            <a:endParaRPr lang="en-US" sz="2400" dirty="0" smtClean="0"/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Summary:  What is special about mining spatial data</a:t>
            </a:r>
            <a:r>
              <a:rPr lang="en-US" sz="2400" dirty="0" smtClean="0"/>
              <a:t>?</a:t>
            </a:r>
          </a:p>
          <a:p>
            <a:pPr marL="0" indent="0">
              <a:buNone/>
            </a:pPr>
            <a:endParaRPr lang="en-US" sz="2400" dirty="0" smtClean="0">
              <a:latin typeface="Microsoft Sans Serif"/>
              <a:cs typeface="Microsoft Sans Serif"/>
            </a:endParaRPr>
          </a:p>
          <a:p>
            <a:endParaRPr lang="en-US" dirty="0" smtClean="0">
              <a:latin typeface="Microsoft Sans Serif"/>
              <a:cs typeface="Microsoft Sans Serif"/>
            </a:endParaRPr>
          </a:p>
          <a:p>
            <a:pPr marL="457200" lvl="1" indent="0">
              <a:buNone/>
            </a:pPr>
            <a:endParaRPr lang="en-US" dirty="0">
              <a:latin typeface="Microsoft Sans Serif"/>
              <a:cs typeface="Microsoft Sans Serif"/>
            </a:endParaRPr>
          </a:p>
        </p:txBody>
      </p:sp>
      <p:pic>
        <p:nvPicPr>
          <p:cNvPr id="4" name="Picture 3" descr="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7000" y="5621054"/>
            <a:ext cx="1241778" cy="1089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0534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Learning 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533832"/>
            <a:ext cx="8610600" cy="4104968"/>
          </a:xfrm>
        </p:spPr>
        <p:txBody>
          <a:bodyPr/>
          <a:lstStyle/>
          <a:p>
            <a:r>
              <a:rPr lang="en-US" sz="2800" dirty="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After this segment, students will be able to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List </a:t>
            </a:r>
            <a:r>
              <a:rPr lang="en-US" sz="24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limitations of traditional statistics for spatial data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Describe simple concepts in spatial statistics 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Spatial auto-correlation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Spatial heterogeneity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Describe first law of Geography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dirty="0" smtClean="0"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pic>
        <p:nvPicPr>
          <p:cNvPr id="4" name="Picture 3" descr="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7000" y="5621054"/>
            <a:ext cx="1241778" cy="1089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9996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Limitations of Traditional Statistics</a:t>
            </a:r>
            <a:endParaRPr lang="en-US" sz="3600" dirty="0"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553497"/>
            <a:ext cx="8610600" cy="4085303"/>
          </a:xfrm>
        </p:spPr>
        <p:txBody>
          <a:bodyPr/>
          <a:lstStyle/>
          <a:p>
            <a:pPr>
              <a:lnSpc>
                <a:spcPct val="8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en-US" sz="20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Classical </a:t>
            </a:r>
            <a:r>
              <a:rPr lang="en-US" altLang="en-US" sz="2000" dirty="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Statistics </a:t>
            </a:r>
          </a:p>
          <a:p>
            <a:pPr marL="914400" lvl="1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en-US" sz="1600" dirty="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Data samples: </a:t>
            </a:r>
            <a:r>
              <a:rPr lang="en-US" altLang="en-US" sz="1600" dirty="0" smtClean="0">
                <a:solidFill>
                  <a:srgbClr val="FF0000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i</a:t>
            </a:r>
            <a:r>
              <a:rPr lang="en-US" altLang="en-US" sz="1600" dirty="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ndependent and </a:t>
            </a:r>
            <a:r>
              <a:rPr lang="en-US" altLang="en-US" sz="1600" dirty="0" smtClean="0">
                <a:solidFill>
                  <a:srgbClr val="FF0000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i</a:t>
            </a:r>
            <a:r>
              <a:rPr lang="en-US" altLang="en-US" sz="1600" dirty="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dentically </a:t>
            </a:r>
            <a:r>
              <a:rPr lang="en-US" altLang="en-US" sz="1600" dirty="0" smtClean="0">
                <a:solidFill>
                  <a:srgbClr val="FF0000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d</a:t>
            </a:r>
            <a:r>
              <a:rPr lang="en-US" altLang="en-US" sz="1600" dirty="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istributed (</a:t>
            </a:r>
            <a:r>
              <a:rPr lang="en-US" altLang="en-US" sz="1600" dirty="0" err="1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i.i.d</a:t>
            </a:r>
            <a:r>
              <a:rPr lang="en-US" altLang="en-US" sz="1600" dirty="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)</a:t>
            </a:r>
          </a:p>
          <a:p>
            <a:pPr marL="914400" lvl="1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en-US" sz="1600" dirty="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Simplifies mathematics underlying statistical methods, e.g., Linear Regression</a:t>
            </a:r>
          </a:p>
          <a:p>
            <a:pPr>
              <a:lnSpc>
                <a:spcPct val="8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en-US" sz="2000" dirty="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Spatial </a:t>
            </a:r>
            <a:r>
              <a:rPr lang="en-US" altLang="en-US" sz="20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d</a:t>
            </a:r>
            <a:r>
              <a:rPr lang="en-US" altLang="en-US" sz="2000" dirty="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ata samples are </a:t>
            </a:r>
            <a:r>
              <a:rPr lang="en-US" altLang="en-US" sz="20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not independent</a:t>
            </a:r>
          </a:p>
          <a:p>
            <a:pPr lvl="1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altLang="en-US" sz="1600" dirty="0">
                <a:solidFill>
                  <a:srgbClr val="FF0000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Spatial </a:t>
            </a:r>
            <a:r>
              <a:rPr lang="en-US" altLang="en-US" sz="1600" dirty="0" smtClean="0">
                <a:solidFill>
                  <a:srgbClr val="FF0000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Autocorrelation </a:t>
            </a:r>
            <a:r>
              <a:rPr lang="en-US" altLang="en-US" sz="1600" dirty="0" smtClean="0">
                <a:solidFill>
                  <a:schemeClr val="tx2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metrics</a:t>
            </a:r>
            <a:endParaRPr lang="en-US" altLang="en-US" sz="1600" dirty="0">
              <a:solidFill>
                <a:schemeClr val="tx2"/>
              </a:solidFill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lvl="2"/>
            <a:r>
              <a:rPr lang="en-US" altLang="en-US" sz="1600" dirty="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distance-based </a:t>
            </a:r>
            <a:r>
              <a:rPr lang="en-US" altLang="en-US" sz="16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(e.g., K-function</a:t>
            </a:r>
            <a:r>
              <a:rPr lang="en-US" altLang="en-US" sz="1600" dirty="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), neighbor-based </a:t>
            </a:r>
            <a:r>
              <a:rPr lang="en-US" altLang="en-US" sz="16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(e.g., Moran’s I)</a:t>
            </a:r>
          </a:p>
          <a:p>
            <a:pPr lvl="1">
              <a:lnSpc>
                <a:spcPct val="8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en-US" sz="16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Spatial </a:t>
            </a:r>
            <a:r>
              <a:rPr lang="en-US" altLang="en-US" sz="1600" dirty="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Cross-Correlation metrics</a:t>
            </a:r>
            <a:endParaRPr lang="en-US" altLang="en-US" sz="1600" dirty="0"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>
              <a:lnSpc>
                <a:spcPct val="80000"/>
              </a:lnSpc>
              <a:buFont typeface="Arial" panose="020B0604020202020204" pitchFamily="34" charset="0"/>
              <a:buChar char="•"/>
              <a:defRPr/>
            </a:pPr>
            <a:endParaRPr lang="en-US" altLang="en-US" sz="2000" dirty="0" smtClean="0"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>
              <a:lnSpc>
                <a:spcPct val="8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en-US" sz="2000" dirty="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Spatial Heterogeneity</a:t>
            </a:r>
          </a:p>
          <a:p>
            <a:pPr lvl="1">
              <a:lnSpc>
                <a:spcPct val="8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en-US" sz="1600" dirty="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Spatial data samples may not be identically distributed!</a:t>
            </a:r>
          </a:p>
          <a:p>
            <a:pPr lvl="1">
              <a:lnSpc>
                <a:spcPct val="8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en-US" sz="1600" dirty="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No two places on Earth are exactly alike!</a:t>
            </a:r>
            <a:endParaRPr lang="en-US" altLang="en-US" sz="1600" dirty="0"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r>
              <a:rPr lang="en-US" sz="2000" dirty="0" smtClean="0"/>
              <a:t>…</a:t>
            </a:r>
            <a:endParaRPr lang="en-US" sz="2000" dirty="0"/>
          </a:p>
        </p:txBody>
      </p:sp>
      <p:pic>
        <p:nvPicPr>
          <p:cNvPr id="4" name="Picture 3" descr="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7000" y="5621054"/>
            <a:ext cx="1241778" cy="1089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1068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Spatial Statistics: An Overview</a:t>
            </a:r>
            <a:endParaRPr lang="en-US" sz="3600" dirty="0"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543665"/>
            <a:ext cx="8610600" cy="4095135"/>
          </a:xfrm>
        </p:spPr>
        <p:txBody>
          <a:bodyPr/>
          <a:lstStyle/>
          <a:p>
            <a:pPr marL="342900" lvl="1" indent="-342900">
              <a:lnSpc>
                <a:spcPct val="8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en-US" sz="20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Point process</a:t>
            </a:r>
          </a:p>
          <a:p>
            <a:pPr lvl="1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altLang="en-US" sz="1600" dirty="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Discrete points, e.g., locations of trees, accidents, crimes, …</a:t>
            </a:r>
            <a:endParaRPr lang="en-US" altLang="en-US" sz="1600" dirty="0"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lvl="1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altLang="en-US" sz="1600" dirty="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Complete </a:t>
            </a:r>
            <a:r>
              <a:rPr lang="en-US" altLang="en-US" sz="16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spatial randomness (CSR): Poisson process in space</a:t>
            </a:r>
          </a:p>
          <a:p>
            <a:pPr lvl="1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altLang="en-US" sz="16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K-function: test of CSR</a:t>
            </a:r>
          </a:p>
          <a:p>
            <a:pPr>
              <a:lnSpc>
                <a:spcPct val="80000"/>
              </a:lnSpc>
              <a:buFont typeface="Arial" panose="020B0604020202020204" pitchFamily="34" charset="0"/>
              <a:buChar char="•"/>
              <a:defRPr/>
            </a:pPr>
            <a:endParaRPr lang="en-US" altLang="en-US" sz="2000" dirty="0" smtClean="0"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>
              <a:lnSpc>
                <a:spcPct val="8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en-US" sz="2000" dirty="0" err="1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Geostatistics</a:t>
            </a:r>
            <a:endParaRPr lang="en-US" altLang="en-US" sz="2000" dirty="0" smtClean="0"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lvl="1">
              <a:lnSpc>
                <a:spcPct val="80000"/>
              </a:lnSpc>
            </a:pPr>
            <a:r>
              <a:rPr lang="en-US" altLang="en-US" sz="1600" dirty="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Continuous phenomena, e.g., rainfall, snow depth, …</a:t>
            </a:r>
            <a:endParaRPr lang="en-US" altLang="en-US" sz="1600" dirty="0"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lvl="1">
              <a:lnSpc>
                <a:spcPct val="80000"/>
              </a:lnSpc>
            </a:pPr>
            <a:r>
              <a:rPr lang="en-US" altLang="en-US" sz="1600" dirty="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Methods: </a:t>
            </a:r>
            <a:r>
              <a:rPr lang="en-US" altLang="en-US" sz="1600" dirty="0" err="1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Variogram</a:t>
            </a:r>
            <a:r>
              <a:rPr lang="en-US" altLang="en-US" sz="1600" dirty="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 measure </a:t>
            </a:r>
            <a:r>
              <a:rPr lang="en-US" altLang="en-US" sz="16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how similarity decreases with distance</a:t>
            </a:r>
          </a:p>
          <a:p>
            <a:pPr lvl="1">
              <a:lnSpc>
                <a:spcPct val="80000"/>
              </a:lnSpc>
            </a:pPr>
            <a:r>
              <a:rPr lang="en-US" altLang="en-US" sz="16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Spatial </a:t>
            </a:r>
            <a:r>
              <a:rPr lang="en-US" altLang="en-US" sz="1600" dirty="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interpolation, e.g., </a:t>
            </a:r>
            <a:r>
              <a:rPr lang="en-US" altLang="en-US" sz="1600" dirty="0" err="1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Kriging</a:t>
            </a:r>
            <a:r>
              <a:rPr lang="en-US" altLang="en-US" sz="1600" dirty="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</a:p>
          <a:p>
            <a:pPr lvl="1">
              <a:lnSpc>
                <a:spcPct val="80000"/>
              </a:lnSpc>
            </a:pPr>
            <a:endParaRPr lang="en-US" altLang="en-US" sz="1600" dirty="0"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altLang="en-US" sz="18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Lattice-based statistics</a:t>
            </a:r>
          </a:p>
          <a:p>
            <a:pPr lvl="1">
              <a:lnSpc>
                <a:spcPct val="80000"/>
              </a:lnSpc>
            </a:pPr>
            <a:r>
              <a:rPr lang="en-US" altLang="en-US" sz="1600" dirty="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Polygonal aggregate data, e.g., census, disease rates, pixels in a raster</a:t>
            </a:r>
          </a:p>
          <a:p>
            <a:pPr lvl="1">
              <a:lnSpc>
                <a:spcPct val="80000"/>
              </a:lnSpc>
            </a:pPr>
            <a:r>
              <a:rPr lang="en-US" altLang="en-US" sz="1600" dirty="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Spatial </a:t>
            </a:r>
            <a:r>
              <a:rPr lang="en-US" altLang="en-US" sz="16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Gaussian </a:t>
            </a:r>
            <a:r>
              <a:rPr lang="en-US" altLang="en-US" sz="1600" dirty="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models, Markov </a:t>
            </a:r>
            <a:r>
              <a:rPr lang="en-US" altLang="en-US" sz="16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Random Fields, Spatial Autoregressive </a:t>
            </a:r>
            <a:r>
              <a:rPr lang="en-US" altLang="en-US" sz="1600" dirty="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Model</a:t>
            </a:r>
          </a:p>
          <a:p>
            <a:pPr>
              <a:lnSpc>
                <a:spcPct val="80000"/>
              </a:lnSpc>
            </a:pPr>
            <a:endParaRPr lang="en-US" altLang="en-US" sz="2600" dirty="0"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pic>
        <p:nvPicPr>
          <p:cNvPr id="4" name="Picture 3" descr="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7000" y="5621054"/>
            <a:ext cx="1241778" cy="1089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9981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Spatial Autocorrelation (SA)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524000"/>
            <a:ext cx="8760178" cy="4114800"/>
          </a:xfrm>
        </p:spPr>
        <p:txBody>
          <a:bodyPr/>
          <a:lstStyle/>
          <a:p>
            <a:pPr marL="342900" lvl="1" indent="-342900">
              <a:lnSpc>
                <a:spcPct val="8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en-US" sz="20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First Law of </a:t>
            </a:r>
            <a:r>
              <a:rPr lang="en-US" altLang="en-US" sz="2000" dirty="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Geography </a:t>
            </a:r>
            <a:endParaRPr lang="en-US" altLang="en-US" sz="2000" dirty="0"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lvl="1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altLang="en-US" sz="1600" dirty="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All </a:t>
            </a:r>
            <a:r>
              <a:rPr lang="en-US" altLang="en-US" sz="16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things are related, but nearby things are more related than distant things. [</a:t>
            </a:r>
            <a:r>
              <a:rPr lang="en-US" altLang="en-US" sz="1600" dirty="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Tobler70]</a:t>
            </a:r>
            <a:endParaRPr lang="en-US" altLang="en-US" sz="1600" dirty="0"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marL="342900" lvl="1" indent="-342900">
              <a:lnSpc>
                <a:spcPct val="8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en-US" sz="2000" dirty="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Spatial </a:t>
            </a:r>
            <a:r>
              <a:rPr lang="en-US" altLang="en-US" sz="20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autocorrelation</a:t>
            </a:r>
          </a:p>
          <a:p>
            <a:pPr lvl="1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altLang="en-US" sz="1600" dirty="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Traditional </a:t>
            </a:r>
            <a:r>
              <a:rPr lang="en-US" altLang="en-US" sz="1600" dirty="0" err="1">
                <a:latin typeface="Microsoft Sans Serif" panose="020B0604020202020204" pitchFamily="34" charset="0"/>
                <a:cs typeface="Microsoft Sans Serif" panose="020B0604020202020204" pitchFamily="34" charset="0"/>
              </a:rPr>
              <a:t>i.i.d</a:t>
            </a:r>
            <a:r>
              <a:rPr lang="en-US" altLang="en-US" sz="16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. assumption is not valid</a:t>
            </a:r>
          </a:p>
          <a:p>
            <a:pPr lvl="1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altLang="en-US" sz="16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Measures: K-function, Moran’s I, </a:t>
            </a:r>
            <a:r>
              <a:rPr lang="en-US" altLang="en-US" sz="1600" dirty="0" err="1">
                <a:latin typeface="Microsoft Sans Serif" panose="020B0604020202020204" pitchFamily="34" charset="0"/>
                <a:cs typeface="Microsoft Sans Serif" panose="020B0604020202020204" pitchFamily="34" charset="0"/>
              </a:rPr>
              <a:t>Variogram</a:t>
            </a:r>
            <a:r>
              <a:rPr lang="en-US" altLang="en-US" sz="16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, …</a:t>
            </a:r>
          </a:p>
          <a:p>
            <a:endParaRPr lang="en-US" sz="1800" dirty="0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728" y="3205316"/>
            <a:ext cx="3390900" cy="21602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3820" y="3197584"/>
            <a:ext cx="3429000" cy="21282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442452" y="5286703"/>
            <a:ext cx="450792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rgbClr val="0033CC"/>
              </a:buClr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0033CC"/>
              </a:buClr>
              <a:buFont typeface="Wingdings" pitchFamily="2" charset="2"/>
              <a:buBlip>
                <a:blip r:embed="rId4"/>
              </a:buBlip>
              <a:defRPr sz="20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33CC"/>
              </a:buClr>
              <a:buFont typeface="Wingdings" pitchFamily="2" charset="2"/>
              <a:buChar char="Ø"/>
              <a:defRPr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033CC"/>
              </a:buClr>
              <a:buFont typeface="Wingdings" pitchFamily="2" charset="2"/>
              <a:buChar char="Ø"/>
              <a:defRPr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0033CC"/>
              </a:buClr>
              <a:buFont typeface="Wingdings" pitchFamily="2" charset="2"/>
              <a:buChar char="Ø"/>
              <a:defRPr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CC"/>
              </a:buClr>
              <a:buFont typeface="Wingdings" pitchFamily="2" charset="2"/>
              <a:buChar char="Ø"/>
              <a:defRPr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CC"/>
              </a:buClr>
              <a:buFont typeface="Wingdings" pitchFamily="2" charset="2"/>
              <a:buChar char="Ø"/>
              <a:defRPr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CC"/>
              </a:buClr>
              <a:buFont typeface="Wingdings" pitchFamily="2" charset="2"/>
              <a:buChar char="Ø"/>
              <a:defRPr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CC"/>
              </a:buClr>
              <a:buFont typeface="Wingdings" pitchFamily="2" charset="2"/>
              <a:buChar char="Ø"/>
              <a:defRPr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600" dirty="0" smtClean="0">
                <a:effectLst/>
                <a:latin typeface="Microsoft Sans Serif" panose="020B0604020202020204" pitchFamily="34" charset="0"/>
                <a:cs typeface="Microsoft Sans Serif" panose="020B0604020202020204" pitchFamily="34" charset="0"/>
              </a:rPr>
              <a:t> Independent, Identically Distributed pixel property</a:t>
            </a:r>
            <a:endParaRPr lang="en-US" altLang="en-US" sz="1600" dirty="0">
              <a:effectLst/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5029200" y="5365531"/>
            <a:ext cx="320040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0033CC"/>
              </a:buClr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0033CC"/>
              </a:buClr>
              <a:buFont typeface="Wingdings" pitchFamily="2" charset="2"/>
              <a:buBlip>
                <a:blip r:embed="rId4"/>
              </a:buBlip>
              <a:defRPr sz="20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33CC"/>
              </a:buClr>
              <a:buFont typeface="Wingdings" pitchFamily="2" charset="2"/>
              <a:buChar char="Ø"/>
              <a:defRPr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033CC"/>
              </a:buClr>
              <a:buFont typeface="Wingdings" pitchFamily="2" charset="2"/>
              <a:buChar char="Ø"/>
              <a:defRPr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0033CC"/>
              </a:buClr>
              <a:buFont typeface="Wingdings" pitchFamily="2" charset="2"/>
              <a:buChar char="Ø"/>
              <a:defRPr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CC"/>
              </a:buClr>
              <a:buFont typeface="Wingdings" pitchFamily="2" charset="2"/>
              <a:buChar char="Ø"/>
              <a:defRPr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CC"/>
              </a:buClr>
              <a:buFont typeface="Wingdings" pitchFamily="2" charset="2"/>
              <a:buChar char="Ø"/>
              <a:defRPr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CC"/>
              </a:buClr>
              <a:buFont typeface="Wingdings" pitchFamily="2" charset="2"/>
              <a:buChar char="Ø"/>
              <a:defRPr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CC"/>
              </a:buClr>
              <a:buFont typeface="Wingdings" pitchFamily="2" charset="2"/>
              <a:buChar char="Ø"/>
              <a:defRPr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None/>
            </a:pPr>
            <a:r>
              <a:rPr lang="en-US" altLang="en-US" sz="16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Vegetation Durability with SA</a:t>
            </a:r>
          </a:p>
        </p:txBody>
      </p:sp>
      <p:pic>
        <p:nvPicPr>
          <p:cNvPr id="8" name="Picture 7" descr="logo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7000" y="5621054"/>
            <a:ext cx="1241778" cy="1089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4035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Spatial </a:t>
            </a:r>
            <a:r>
              <a:rPr lang="en-US" sz="3600" dirty="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Autocorrelation: K-Function</a:t>
            </a:r>
            <a:endParaRPr lang="en-US" sz="3600" dirty="0"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573161"/>
            <a:ext cx="8610600" cy="4065639"/>
          </a:xfrm>
        </p:spPr>
        <p:txBody>
          <a:bodyPr/>
          <a:lstStyle/>
          <a:p>
            <a:pPr marL="342900" lvl="1" indent="-342900">
              <a:lnSpc>
                <a:spcPct val="8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en-US" sz="2000" dirty="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Purpose: </a:t>
            </a:r>
            <a:r>
              <a:rPr lang="en-US" altLang="en-US" sz="1600" dirty="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Compare a point dataset with a complete spatial random (CSR) data</a:t>
            </a:r>
          </a:p>
          <a:p>
            <a:pPr marL="342900" lvl="1" indent="-342900">
              <a:lnSpc>
                <a:spcPct val="8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en-US" sz="2000" dirty="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Input: </a:t>
            </a:r>
            <a:r>
              <a:rPr lang="en-US" altLang="en-US" sz="1600" dirty="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A set of points</a:t>
            </a:r>
          </a:p>
          <a:p>
            <a:pPr marL="342900" lvl="1" indent="-342900">
              <a:lnSpc>
                <a:spcPct val="80000"/>
              </a:lnSpc>
              <a:buFont typeface="Arial" panose="020B0604020202020204" pitchFamily="34" charset="0"/>
              <a:buChar char="•"/>
              <a:defRPr/>
            </a:pPr>
            <a:endParaRPr lang="en-US" altLang="en-US" sz="2000" dirty="0" smtClean="0"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lvl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sz="1800" dirty="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 where </a:t>
            </a:r>
            <a:r>
              <a:rPr lang="el-GR" altLang="en-US" sz="1600" dirty="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λ</a:t>
            </a:r>
            <a:r>
              <a:rPr lang="en-US" altLang="en-US" sz="1600" dirty="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US" altLang="en-US" sz="16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is </a:t>
            </a:r>
            <a:r>
              <a:rPr lang="en-US" altLang="en-US" sz="1600" dirty="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intensity </a:t>
            </a:r>
            <a:r>
              <a:rPr lang="en-US" altLang="en-US" sz="16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of event</a:t>
            </a:r>
          </a:p>
          <a:p>
            <a:pPr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altLang="en-US" sz="2000" dirty="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Interpretation: </a:t>
            </a:r>
            <a:r>
              <a:rPr lang="en-US" altLang="en-US" sz="1600" dirty="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Compare k(h, data) with </a:t>
            </a:r>
            <a:r>
              <a:rPr lang="en-US" altLang="en-US" sz="1600" i="1" dirty="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K(h, </a:t>
            </a:r>
            <a:r>
              <a:rPr lang="en-US" altLang="en-US" sz="1600" dirty="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CSR)</a:t>
            </a:r>
            <a:endParaRPr lang="en-US" altLang="en-US" sz="1600" dirty="0">
              <a:solidFill>
                <a:srgbClr val="FF0000"/>
              </a:solidFill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lvl="1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altLang="en-US" sz="1600" i="1" dirty="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K(h, data) </a:t>
            </a:r>
            <a:r>
              <a:rPr lang="en-US" altLang="en-US" sz="1600" dirty="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= </a:t>
            </a:r>
            <a:r>
              <a:rPr lang="en-US" altLang="en-US" sz="1600" i="1" dirty="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k(h, CSR): </a:t>
            </a:r>
            <a:r>
              <a:rPr lang="en-US" altLang="en-US" sz="1600" dirty="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Points are CSR</a:t>
            </a:r>
            <a:endParaRPr lang="en-US" altLang="en-US" sz="1600" dirty="0">
              <a:solidFill>
                <a:srgbClr val="FF0000"/>
              </a:solidFill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marL="1371600" lvl="3" indent="0">
              <a:lnSpc>
                <a:spcPct val="90000"/>
              </a:lnSpc>
              <a:buNone/>
            </a:pPr>
            <a:r>
              <a:rPr lang="en-US" altLang="en-US" sz="1600" dirty="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&gt; means Points are clustered</a:t>
            </a:r>
            <a:endParaRPr lang="en-US" altLang="en-US" sz="1600" dirty="0"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marL="1371600" lvl="3" indent="0">
              <a:lnSpc>
                <a:spcPct val="90000"/>
              </a:lnSpc>
              <a:buNone/>
            </a:pPr>
            <a:r>
              <a:rPr lang="en-US" altLang="en-US" sz="1600" dirty="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&lt; means Points are de-clustered </a:t>
            </a:r>
            <a:endParaRPr lang="en-US" altLang="en-US" sz="1600" dirty="0"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grpSp>
        <p:nvGrpSpPr>
          <p:cNvPr id="4" name="Group 5"/>
          <p:cNvGrpSpPr>
            <a:grpSpLocks/>
          </p:cNvGrpSpPr>
          <p:nvPr/>
        </p:nvGrpSpPr>
        <p:grpSpPr bwMode="auto">
          <a:xfrm>
            <a:off x="552418" y="2135730"/>
            <a:ext cx="7146925" cy="380676"/>
            <a:chOff x="311" y="1121"/>
            <a:chExt cx="4502" cy="247"/>
          </a:xfrm>
        </p:grpSpPr>
        <p:graphicFrame>
          <p:nvGraphicFramePr>
            <p:cNvPr id="5" name="Object 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116101656"/>
                </p:ext>
              </p:extLst>
            </p:nvPr>
          </p:nvGraphicFramePr>
          <p:xfrm>
            <a:off x="311" y="1128"/>
            <a:ext cx="1202" cy="2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521" name="Equation" r:id="rId3" imgW="1409400" imgH="228600" progId="Equation.3">
                    <p:embed/>
                  </p:oleObj>
                </mc:Choice>
                <mc:Fallback>
                  <p:oleObj name="Equation" r:id="rId3" imgW="1409400" imgH="2286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1" y="1128"/>
                          <a:ext cx="1202" cy="24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" name="Text Box 7"/>
            <p:cNvSpPr txBox="1">
              <a:spLocks noChangeArrowheads="1"/>
            </p:cNvSpPr>
            <p:nvPr/>
          </p:nvSpPr>
          <p:spPr bwMode="auto">
            <a:xfrm>
              <a:off x="1456" y="1121"/>
              <a:ext cx="3357" cy="2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0033CC"/>
                </a:buClr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0033CC"/>
                </a:buClr>
                <a:buFont typeface="Wingdings" pitchFamily="2" charset="2"/>
                <a:buBlip>
                  <a:blip r:embed="rId5"/>
                </a:buBlip>
                <a:defRPr sz="20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33CC"/>
                </a:buClr>
                <a:buFont typeface="Wingdings" pitchFamily="2" charset="2"/>
                <a:buChar char="Ø"/>
                <a:defRPr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0033CC"/>
                </a:buClr>
                <a:buFont typeface="Wingdings" pitchFamily="2" charset="2"/>
                <a:buChar char="Ø"/>
                <a:defRPr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0033CC"/>
                </a:buClr>
                <a:buFont typeface="Wingdings" pitchFamily="2" charset="2"/>
                <a:buChar char="Ø"/>
                <a:defRPr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CC"/>
                </a:buClr>
                <a:buFont typeface="Wingdings" pitchFamily="2" charset="2"/>
                <a:buChar char="Ø"/>
                <a:defRPr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CC"/>
                </a:buClr>
                <a:buFont typeface="Wingdings" pitchFamily="2" charset="2"/>
                <a:buChar char="Ø"/>
                <a:defRPr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CC"/>
                </a:buClr>
                <a:buFont typeface="Wingdings" pitchFamily="2" charset="2"/>
                <a:buChar char="Ø"/>
                <a:defRPr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CC"/>
                </a:buClr>
                <a:buFont typeface="Wingdings" pitchFamily="2" charset="2"/>
                <a:buChar char="Ø"/>
                <a:defRPr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1600" dirty="0">
                  <a:effectLst/>
                  <a:latin typeface="Microsoft Sans Serif" panose="020B0604020202020204" pitchFamily="34" charset="0"/>
                  <a:cs typeface="Microsoft Sans Serif" panose="020B0604020202020204" pitchFamily="34" charset="0"/>
                </a:rPr>
                <a:t>[number of events within </a:t>
              </a:r>
              <a:r>
                <a:rPr lang="en-US" altLang="en-US" sz="1600" dirty="0" smtClean="0">
                  <a:effectLst/>
                  <a:latin typeface="Microsoft Sans Serif" panose="020B0604020202020204" pitchFamily="34" charset="0"/>
                  <a:cs typeface="Microsoft Sans Serif" panose="020B0604020202020204" pitchFamily="34" charset="0"/>
                </a:rPr>
                <a:t>distance </a:t>
              </a:r>
              <a:r>
                <a:rPr lang="en-US" altLang="en-US" sz="1600" i="1" dirty="0" smtClean="0">
                  <a:solidFill>
                    <a:srgbClr val="FF0000"/>
                  </a:solidFill>
                  <a:effectLst/>
                  <a:latin typeface="Microsoft Sans Serif" panose="020B0604020202020204" pitchFamily="34" charset="0"/>
                  <a:cs typeface="Microsoft Sans Serif" panose="020B0604020202020204" pitchFamily="34" charset="0"/>
                </a:rPr>
                <a:t>h</a:t>
              </a:r>
              <a:r>
                <a:rPr lang="en-US" altLang="en-US" sz="1600" dirty="0" smtClean="0">
                  <a:effectLst/>
                  <a:latin typeface="Microsoft Sans Serif" panose="020B0604020202020204" pitchFamily="34" charset="0"/>
                  <a:cs typeface="Microsoft Sans Serif" panose="020B0604020202020204" pitchFamily="34" charset="0"/>
                </a:rPr>
                <a:t> </a:t>
              </a:r>
              <a:r>
                <a:rPr lang="en-US" altLang="en-US" sz="1600" dirty="0">
                  <a:effectLst/>
                  <a:latin typeface="Microsoft Sans Serif" panose="020B0604020202020204" pitchFamily="34" charset="0"/>
                  <a:cs typeface="Microsoft Sans Serif" panose="020B0604020202020204" pitchFamily="34" charset="0"/>
                </a:rPr>
                <a:t>of an arbitrary event</a:t>
              </a:r>
              <a:r>
                <a:rPr lang="en-US" altLang="en-US" sz="1800" dirty="0">
                  <a:effectLst/>
                  <a:latin typeface="Microsoft Sans Serif" panose="020B0604020202020204" pitchFamily="34" charset="0"/>
                  <a:cs typeface="Microsoft Sans Serif" panose="020B0604020202020204" pitchFamily="34" charset="0"/>
                </a:rPr>
                <a:t>]</a:t>
              </a:r>
            </a:p>
          </p:txBody>
        </p:sp>
      </p:grpSp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7275" y="2638831"/>
            <a:ext cx="3356109" cy="23756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 descr="logo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7000" y="5621054"/>
            <a:ext cx="1241778" cy="1089812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172065" y="4129069"/>
            <a:ext cx="5180409" cy="1686059"/>
            <a:chOff x="172065" y="4129069"/>
            <a:chExt cx="5180409" cy="1686059"/>
          </a:xfrm>
        </p:grpSpPr>
        <p:pic>
          <p:nvPicPr>
            <p:cNvPr id="11" name="Picture 15"/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" b="68729"/>
            <a:stretch/>
          </p:blipFill>
          <p:spPr bwMode="auto">
            <a:xfrm>
              <a:off x="172065" y="4129069"/>
              <a:ext cx="5180409" cy="1391750"/>
            </a:xfrm>
            <a:prstGeom prst="rect">
              <a:avLst/>
            </a:prstGeom>
            <a:noFill/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TextBox 11"/>
            <p:cNvSpPr txBox="1"/>
            <p:nvPr/>
          </p:nvSpPr>
          <p:spPr>
            <a:xfrm>
              <a:off x="623395" y="5469523"/>
              <a:ext cx="61587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CSR</a:t>
              </a:r>
              <a:endParaRPr lang="en-US" sz="1600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231514" y="5469523"/>
              <a:ext cx="10615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Clustered</a:t>
              </a:r>
              <a:endParaRPr lang="en-US" sz="1600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933093" y="5476574"/>
              <a:ext cx="134684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De-clustered</a:t>
              </a:r>
              <a:endParaRPr 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9720303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Cross-Correlation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1" indent="-342900">
              <a:lnSpc>
                <a:spcPct val="8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en-US" sz="24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Cross K-Function Definition</a:t>
            </a:r>
          </a:p>
          <a:p>
            <a:endParaRPr lang="en-US" altLang="en-US" sz="2000" dirty="0"/>
          </a:p>
          <a:p>
            <a:pPr marL="457200" lvl="1" indent="0">
              <a:buNone/>
            </a:pPr>
            <a:endParaRPr lang="en-US" altLang="en-US" sz="1800" dirty="0"/>
          </a:p>
          <a:p>
            <a:pPr lvl="1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altLang="en-US" sz="20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Cross K-function of some pair of spatial feature types</a:t>
            </a:r>
          </a:p>
          <a:p>
            <a:pPr lvl="1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altLang="en-US" sz="20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Example</a:t>
            </a:r>
          </a:p>
          <a:p>
            <a:pPr lvl="2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sz="18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Which pairs are frequently co-located</a:t>
            </a:r>
          </a:p>
          <a:p>
            <a:pPr lvl="2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sz="18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Statistical significance</a:t>
            </a:r>
          </a:p>
          <a:p>
            <a:endParaRPr lang="en-US" dirty="0"/>
          </a:p>
        </p:txBody>
      </p:sp>
      <p:grpSp>
        <p:nvGrpSpPr>
          <p:cNvPr id="6" name="Group 5"/>
          <p:cNvGrpSpPr>
            <a:grpSpLocks/>
          </p:cNvGrpSpPr>
          <p:nvPr/>
        </p:nvGrpSpPr>
        <p:grpSpPr bwMode="auto">
          <a:xfrm>
            <a:off x="1128932" y="2110065"/>
            <a:ext cx="5697538" cy="641350"/>
            <a:chOff x="487" y="1656"/>
            <a:chExt cx="3589" cy="404"/>
          </a:xfrm>
        </p:grpSpPr>
        <p:graphicFrame>
          <p:nvGraphicFramePr>
            <p:cNvPr id="7" name="Object 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351160910"/>
                </p:ext>
              </p:extLst>
            </p:nvPr>
          </p:nvGraphicFramePr>
          <p:xfrm>
            <a:off x="487" y="1673"/>
            <a:ext cx="886" cy="25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539" name="Equation" r:id="rId3" imgW="1041120" imgH="241200" progId="Equation.3">
                    <p:embed/>
                  </p:oleObj>
                </mc:Choice>
                <mc:Fallback>
                  <p:oleObj name="Equation" r:id="rId3" imgW="1041120" imgH="2412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7" y="1673"/>
                          <a:ext cx="886" cy="25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" name="Text Box 7"/>
            <p:cNvSpPr txBox="1">
              <a:spLocks noChangeArrowheads="1"/>
            </p:cNvSpPr>
            <p:nvPr/>
          </p:nvSpPr>
          <p:spPr bwMode="auto">
            <a:xfrm>
              <a:off x="1384" y="1656"/>
              <a:ext cx="2692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0033CC"/>
                </a:buClr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0033CC"/>
                </a:buClr>
                <a:buFont typeface="Wingdings" pitchFamily="2" charset="2"/>
                <a:buBlip>
                  <a:blip r:embed="rId5"/>
                </a:buBlip>
                <a:defRPr sz="20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33CC"/>
                </a:buClr>
                <a:buFont typeface="Wingdings" pitchFamily="2" charset="2"/>
                <a:buChar char="Ø"/>
                <a:defRPr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0033CC"/>
                </a:buClr>
                <a:buFont typeface="Wingdings" pitchFamily="2" charset="2"/>
                <a:buChar char="Ø"/>
                <a:defRPr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0033CC"/>
                </a:buClr>
                <a:buFont typeface="Wingdings" pitchFamily="2" charset="2"/>
                <a:buChar char="Ø"/>
                <a:defRPr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CC"/>
                </a:buClr>
                <a:buFont typeface="Wingdings" pitchFamily="2" charset="2"/>
                <a:buChar char="Ø"/>
                <a:defRPr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CC"/>
                </a:buClr>
                <a:buFont typeface="Wingdings" pitchFamily="2" charset="2"/>
                <a:buChar char="Ø"/>
                <a:defRPr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CC"/>
                </a:buClr>
                <a:buFont typeface="Wingdings" pitchFamily="2" charset="2"/>
                <a:buChar char="Ø"/>
                <a:defRPr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CC"/>
                </a:buClr>
                <a:buFont typeface="Wingdings" pitchFamily="2" charset="2"/>
                <a:buChar char="Ø"/>
                <a:defRPr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1800" dirty="0">
                  <a:effectLst/>
                </a:rPr>
                <a:t>[number of type</a:t>
              </a:r>
              <a:r>
                <a:rPr lang="en-US" altLang="en-US" sz="1800" b="1" dirty="0">
                  <a:solidFill>
                    <a:srgbClr val="FF0000"/>
                  </a:solidFill>
                  <a:effectLst/>
                </a:rPr>
                <a:t> </a:t>
              </a:r>
              <a:r>
                <a:rPr lang="en-US" altLang="en-US" sz="1800" b="1" i="1" dirty="0">
                  <a:solidFill>
                    <a:srgbClr val="FF0000"/>
                  </a:solidFill>
                  <a:effectLst/>
                </a:rPr>
                <a:t>j </a:t>
              </a:r>
              <a:r>
                <a:rPr lang="en-US" altLang="en-US" sz="1800" dirty="0">
                  <a:effectLst/>
                </a:rPr>
                <a:t>event within distance </a:t>
              </a:r>
              <a:r>
                <a:rPr lang="en-US" altLang="en-US" sz="1800" i="1" dirty="0">
                  <a:effectLst/>
                </a:rPr>
                <a:t>h</a:t>
              </a:r>
              <a:r>
                <a:rPr lang="en-US" altLang="en-US" sz="1800" dirty="0">
                  <a:effectLst/>
                </a:rPr>
                <a:t> </a:t>
              </a:r>
            </a:p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1800" dirty="0">
                  <a:effectLst/>
                </a:rPr>
                <a:t>	of a randomly chosen type</a:t>
              </a:r>
              <a:r>
                <a:rPr lang="en-US" altLang="en-US" sz="1800" dirty="0">
                  <a:solidFill>
                    <a:srgbClr val="FF0000"/>
                  </a:solidFill>
                  <a:effectLst/>
                </a:rPr>
                <a:t> </a:t>
              </a:r>
              <a:r>
                <a:rPr lang="en-US" altLang="en-US" sz="1800" b="1" i="1" dirty="0" err="1">
                  <a:solidFill>
                    <a:srgbClr val="FF0000"/>
                  </a:solidFill>
                  <a:effectLst/>
                </a:rPr>
                <a:t>i</a:t>
              </a:r>
              <a:r>
                <a:rPr lang="en-US" altLang="en-US" sz="1800" dirty="0">
                  <a:solidFill>
                    <a:srgbClr val="FF0000"/>
                  </a:solidFill>
                  <a:effectLst/>
                </a:rPr>
                <a:t> </a:t>
              </a:r>
              <a:r>
                <a:rPr lang="en-US" altLang="en-US" sz="1800" dirty="0">
                  <a:effectLst/>
                </a:rPr>
                <a:t>event]</a:t>
              </a:r>
            </a:p>
          </p:txBody>
        </p:sp>
      </p:grpSp>
      <p:pic>
        <p:nvPicPr>
          <p:cNvPr id="9" name="Picture 8" descr="logo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7000" y="5621054"/>
            <a:ext cx="1241778" cy="1089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5801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Recall Pattern </a:t>
            </a:r>
            <a:r>
              <a:rPr lang="en-US" sz="36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Family 4: </a:t>
            </a:r>
            <a:r>
              <a:rPr lang="en-US" sz="3600" dirty="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Co-locations</a:t>
            </a:r>
            <a:endParaRPr lang="en-US" sz="3600" dirty="0"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752600"/>
            <a:ext cx="2960649" cy="3886200"/>
          </a:xfrm>
        </p:spPr>
        <p:txBody>
          <a:bodyPr/>
          <a:lstStyle/>
          <a:p>
            <a:r>
              <a:rPr lang="en-US" altLang="en-US" sz="20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Given: A collection of different types of spatial events</a:t>
            </a:r>
          </a:p>
          <a:p>
            <a:r>
              <a:rPr lang="en-US" altLang="en-US" sz="20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Find: Co-located subsets of event types</a:t>
            </a:r>
          </a:p>
          <a:p>
            <a:endParaRPr lang="en-US" dirty="0"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pic>
        <p:nvPicPr>
          <p:cNvPr id="4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580" y="1571423"/>
            <a:ext cx="4445619" cy="3706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938550" y="5278010"/>
            <a:ext cx="7423150" cy="5238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4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Source:  Discovering Spatial Co-location Patterns: A General Approach, IEEE Transactions </a:t>
            </a:r>
          </a:p>
          <a:p>
            <a:pPr>
              <a:defRPr/>
            </a:pPr>
            <a:r>
              <a:rPr lang="en-US" sz="14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on Knowledge and Data Eng., 16(12), December 2004 (w/ </a:t>
            </a:r>
            <a:r>
              <a:rPr lang="en-US" sz="1400" dirty="0" err="1">
                <a:latin typeface="Microsoft Sans Serif" panose="020B0604020202020204" pitchFamily="34" charset="0"/>
                <a:cs typeface="Microsoft Sans Serif" panose="020B0604020202020204" pitchFamily="34" charset="0"/>
              </a:rPr>
              <a:t>H.Yan</a:t>
            </a:r>
            <a:r>
              <a:rPr lang="en-US" sz="14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, </a:t>
            </a:r>
            <a:r>
              <a:rPr lang="en-US" sz="1400" dirty="0" err="1">
                <a:latin typeface="Microsoft Sans Serif" panose="020B0604020202020204" pitchFamily="34" charset="0"/>
                <a:cs typeface="Microsoft Sans Serif" panose="020B0604020202020204" pitchFamily="34" charset="0"/>
              </a:rPr>
              <a:t>H.Xiong</a:t>
            </a:r>
            <a:r>
              <a:rPr lang="en-US" sz="14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). </a:t>
            </a:r>
          </a:p>
        </p:txBody>
      </p:sp>
      <p:pic>
        <p:nvPicPr>
          <p:cNvPr id="7" name="Picture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451" y="3886200"/>
            <a:ext cx="30480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11"/>
          <p:cNvSpPr>
            <a:spLocks noChangeArrowheads="1"/>
          </p:cNvSpPr>
          <p:nvPr/>
        </p:nvSpPr>
        <p:spPr bwMode="auto">
          <a:xfrm>
            <a:off x="658851" y="3810000"/>
            <a:ext cx="3429000" cy="7620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pic>
        <p:nvPicPr>
          <p:cNvPr id="9" name="Picture 8" descr="logo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7000" y="5621054"/>
            <a:ext cx="1241778" cy="1089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6988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Learning 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After this segment, students will be able to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Describe the motivation for spatial data mining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List common pattern families</a:t>
            </a:r>
          </a:p>
        </p:txBody>
      </p:sp>
      <p:pic>
        <p:nvPicPr>
          <p:cNvPr id="4" name="Picture 3" descr="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7000" y="5621054"/>
            <a:ext cx="1241778" cy="1089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1450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Illustration of Cross-Correlation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1" indent="-342900">
              <a:lnSpc>
                <a:spcPct val="8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en-US" sz="20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Illustration of Cross K-function for Example Data</a:t>
            </a:r>
          </a:p>
          <a:p>
            <a:endParaRPr lang="en-US" dirty="0"/>
          </a:p>
        </p:txBody>
      </p:sp>
      <p:sp>
        <p:nvSpPr>
          <p:cNvPr id="4" name="Text Box 5"/>
          <p:cNvSpPr txBox="1">
            <a:spLocks noChangeArrowheads="1"/>
          </p:cNvSpPr>
          <p:nvPr/>
        </p:nvSpPr>
        <p:spPr bwMode="auto">
          <a:xfrm>
            <a:off x="6621517" y="3642534"/>
            <a:ext cx="221768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rgbClr val="0033CC"/>
              </a:buClr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0033CC"/>
              </a:buClr>
              <a:buFont typeface="Wingdings" pitchFamily="2" charset="2"/>
              <a:buBlip>
                <a:blip r:embed="rId2"/>
              </a:buBlip>
              <a:defRPr sz="20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33CC"/>
              </a:buClr>
              <a:buFont typeface="Wingdings" pitchFamily="2" charset="2"/>
              <a:buChar char="Ø"/>
              <a:defRPr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033CC"/>
              </a:buClr>
              <a:buFont typeface="Wingdings" pitchFamily="2" charset="2"/>
              <a:buChar char="Ø"/>
              <a:defRPr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0033CC"/>
              </a:buClr>
              <a:buFont typeface="Wingdings" pitchFamily="2" charset="2"/>
              <a:buChar char="Ø"/>
              <a:defRPr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CC"/>
              </a:buClr>
              <a:buFont typeface="Wingdings" pitchFamily="2" charset="2"/>
              <a:buChar char="Ø"/>
              <a:defRPr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CC"/>
              </a:buClr>
              <a:buFont typeface="Wingdings" pitchFamily="2" charset="2"/>
              <a:buChar char="Ø"/>
              <a:defRPr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CC"/>
              </a:buClr>
              <a:buFont typeface="Wingdings" pitchFamily="2" charset="2"/>
              <a:buChar char="Ø"/>
              <a:defRPr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CC"/>
              </a:buClr>
              <a:buFont typeface="Wingdings" pitchFamily="2" charset="2"/>
              <a:buChar char="Ø"/>
              <a:defRPr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600" dirty="0">
                <a:effectLst/>
                <a:latin typeface="Microsoft Sans Serif" panose="020B0604020202020204" pitchFamily="34" charset="0"/>
                <a:cs typeface="Microsoft Sans Serif" panose="020B0604020202020204" pitchFamily="34" charset="0"/>
              </a:rPr>
              <a:t>Cross-K Function for Example Data</a:t>
            </a:r>
          </a:p>
        </p:txBody>
      </p:sp>
      <p:pic>
        <p:nvPicPr>
          <p:cNvPr id="5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9352" y="2131197"/>
            <a:ext cx="4747063" cy="36074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 descr="logo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7000" y="5621054"/>
            <a:ext cx="1241778" cy="1089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3109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Spatial Heterogeneity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573161"/>
            <a:ext cx="8610600" cy="4065639"/>
          </a:xfrm>
        </p:spPr>
        <p:txBody>
          <a:bodyPr/>
          <a:lstStyle/>
          <a:p>
            <a:pPr marL="342900" lvl="1" indent="-342900">
              <a:lnSpc>
                <a:spcPct val="8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en-US" sz="20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“Second law of geography” [M. </a:t>
            </a:r>
            <a:r>
              <a:rPr lang="en-US" altLang="en-US" sz="2000" dirty="0" err="1">
                <a:latin typeface="Microsoft Sans Serif" panose="020B0604020202020204" pitchFamily="34" charset="0"/>
                <a:cs typeface="Microsoft Sans Serif" panose="020B0604020202020204" pitchFamily="34" charset="0"/>
              </a:rPr>
              <a:t>Goodchild</a:t>
            </a:r>
            <a:r>
              <a:rPr lang="en-US" altLang="en-US" sz="20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, UCGIS 2003]</a:t>
            </a:r>
          </a:p>
          <a:p>
            <a:pPr marL="342900" lvl="1" indent="-342900">
              <a:lnSpc>
                <a:spcPct val="8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en-US" sz="18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Global model might be inconsistent with regional models</a:t>
            </a:r>
          </a:p>
          <a:p>
            <a:pPr lvl="1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altLang="en-US" sz="16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S</a:t>
            </a:r>
            <a:r>
              <a:rPr lang="en-US" altLang="en-US" sz="1600" dirty="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patial </a:t>
            </a:r>
            <a:r>
              <a:rPr lang="en-US" altLang="en-US" sz="16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Simpson’s Paradox</a:t>
            </a:r>
          </a:p>
          <a:p>
            <a:pPr marL="342900" lvl="1" indent="-342900">
              <a:buFontTx/>
              <a:buChar char="•"/>
            </a:pPr>
            <a:r>
              <a:rPr lang="en-US" altLang="en-US" sz="18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May improve the effectiveness of SDM, show support regions of a pattern</a:t>
            </a:r>
          </a:p>
          <a:p>
            <a:endParaRPr lang="en-US" dirty="0"/>
          </a:p>
        </p:txBody>
      </p:sp>
      <p:pic>
        <p:nvPicPr>
          <p:cNvPr id="4" name="Picture 3" descr="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7000" y="5621054"/>
            <a:ext cx="1241778" cy="1089812"/>
          </a:xfrm>
          <a:prstGeom prst="rect">
            <a:avLst/>
          </a:prstGeom>
        </p:spPr>
      </p:pic>
      <p:grpSp>
        <p:nvGrpSpPr>
          <p:cNvPr id="6" name="Group 6"/>
          <p:cNvGrpSpPr>
            <a:grpSpLocks/>
          </p:cNvGrpSpPr>
          <p:nvPr/>
        </p:nvGrpSpPr>
        <p:grpSpPr bwMode="auto">
          <a:xfrm>
            <a:off x="1111045" y="2841524"/>
            <a:ext cx="7696625" cy="2894826"/>
            <a:chOff x="883" y="1464"/>
            <a:chExt cx="4061" cy="1454"/>
          </a:xfrm>
        </p:grpSpPr>
        <p:pic>
          <p:nvPicPr>
            <p:cNvPr id="7" name="Picture 6"/>
            <p:cNvPicPr>
              <a:picLocks noChangeAspect="1" noChangeArrowheads="1"/>
            </p:cNvPicPr>
            <p:nvPr/>
          </p:nvPicPr>
          <p:blipFill>
            <a:blip r:embed="rId3">
              <a:lum bright="-38000" contrast="88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3" y="1472"/>
              <a:ext cx="1824" cy="14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Picture 7"/>
            <p:cNvPicPr>
              <a:picLocks noChangeAspect="1" noChangeArrowheads="1"/>
            </p:cNvPicPr>
            <p:nvPr/>
          </p:nvPicPr>
          <p:blipFill>
            <a:blip r:embed="rId4">
              <a:lum bright="-38000" contrast="88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88" y="1464"/>
              <a:ext cx="1856" cy="14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0704120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Edge Effect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1" indent="-342900">
              <a:lnSpc>
                <a:spcPct val="8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en-US" sz="20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Cropland on edges may not be classified as outliers</a:t>
            </a:r>
          </a:p>
          <a:p>
            <a:pPr marL="342900" lvl="1" indent="-342900">
              <a:lnSpc>
                <a:spcPct val="8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en-US" sz="20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No concept of spatial edges in classical data mining</a:t>
            </a:r>
          </a:p>
        </p:txBody>
      </p:sp>
      <p:pic>
        <p:nvPicPr>
          <p:cNvPr id="4" name="Picture 4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173" y="2364826"/>
            <a:ext cx="3701959" cy="33744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Box 45"/>
          <p:cNvSpPr txBox="1">
            <a:spLocks noChangeArrowheads="1"/>
          </p:cNvSpPr>
          <p:nvPr/>
        </p:nvSpPr>
        <p:spPr bwMode="auto">
          <a:xfrm>
            <a:off x="6364999" y="3515338"/>
            <a:ext cx="2348077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rgbClr val="0033CC"/>
              </a:buClr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0033CC"/>
              </a:buClr>
              <a:buFont typeface="Wingdings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33CC"/>
              </a:buClr>
              <a:buFont typeface="Wingdings" pitchFamily="2" charset="2"/>
              <a:buChar char="Ø"/>
              <a:defRPr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033CC"/>
              </a:buClr>
              <a:buFont typeface="Wingdings" pitchFamily="2" charset="2"/>
              <a:buChar char="Ø"/>
              <a:defRPr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0033CC"/>
              </a:buClr>
              <a:buFont typeface="Wingdings" pitchFamily="2" charset="2"/>
              <a:buChar char="Ø"/>
              <a:defRPr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CC"/>
              </a:buClr>
              <a:buFont typeface="Wingdings" pitchFamily="2" charset="2"/>
              <a:buChar char="Ø"/>
              <a:defRPr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CC"/>
              </a:buClr>
              <a:buFont typeface="Wingdings" pitchFamily="2" charset="2"/>
              <a:buChar char="Ø"/>
              <a:defRPr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CC"/>
              </a:buClr>
              <a:buFont typeface="Wingdings" pitchFamily="2" charset="2"/>
              <a:buChar char="Ø"/>
              <a:defRPr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CC"/>
              </a:buClr>
              <a:buFont typeface="Wingdings" pitchFamily="2" charset="2"/>
              <a:buChar char="Ø"/>
              <a:defRPr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400" dirty="0">
                <a:effectLst/>
                <a:latin typeface="Arial" pitchFamily="34" charset="0"/>
              </a:rPr>
              <a:t>Korea Dataset, Courtesy: Architecture Technology Corporation </a:t>
            </a:r>
          </a:p>
        </p:txBody>
      </p:sp>
      <p:pic>
        <p:nvPicPr>
          <p:cNvPr id="6" name="Picture 5" descr="logo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7000" y="5621054"/>
            <a:ext cx="1241778" cy="1089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831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Research Challenges of Spatial Statistics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1" indent="-342900">
              <a:lnSpc>
                <a:spcPct val="8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en-US" sz="20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State-of-the-art of Spatial Statistics</a:t>
            </a:r>
          </a:p>
          <a:p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449" y="2055375"/>
            <a:ext cx="4668346" cy="18965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5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8130" y="1606084"/>
            <a:ext cx="1368989" cy="2203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02" r="24004"/>
          <a:stretch>
            <a:fillRect/>
          </a:stretch>
        </p:blipFill>
        <p:spPr bwMode="auto">
          <a:xfrm>
            <a:off x="6670053" y="3331779"/>
            <a:ext cx="2009302" cy="25119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219468" y="4107409"/>
            <a:ext cx="6212863" cy="11787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1" indent="-342900" fontAlgn="base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Font typeface="Arial" panose="020B0604020202020204" pitchFamily="34" charset="0"/>
              <a:buChar char="•"/>
              <a:defRPr/>
            </a:pPr>
            <a:r>
              <a:rPr lang="en-US" altLang="en-US" sz="20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Research Needs</a:t>
            </a:r>
          </a:p>
          <a:p>
            <a:pPr marL="742950" lvl="1" indent="-285750" fontAlgn="base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Font typeface="Arial" panose="020B0604020202020204" pitchFamily="34" charset="0"/>
              <a:buChar char="•"/>
            </a:pPr>
            <a:r>
              <a:rPr lang="en-US" altLang="en-US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Correlating extended features, road, rivers, </a:t>
            </a:r>
            <a:r>
              <a:rPr lang="en-US" altLang="en-US" dirty="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cropland</a:t>
            </a:r>
            <a:endParaRPr lang="en-US" altLang="en-US" dirty="0"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marL="742950" lvl="1" indent="-285750" fontAlgn="base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Font typeface="Arial" panose="020B0604020202020204" pitchFamily="34" charset="0"/>
              <a:buChar char="•"/>
            </a:pPr>
            <a:r>
              <a:rPr lang="en-US" altLang="en-US" dirty="0" err="1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Spatio</a:t>
            </a:r>
            <a:r>
              <a:rPr lang="en-US" altLang="en-US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-temporal </a:t>
            </a:r>
            <a:r>
              <a:rPr lang="en-US" altLang="en-US" dirty="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statistics</a:t>
            </a:r>
          </a:p>
          <a:p>
            <a:pPr marL="742950" lvl="1" indent="-285750" fontAlgn="base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Font typeface="Arial" panose="020B0604020202020204" pitchFamily="34" charset="0"/>
              <a:buChar char="•"/>
            </a:pPr>
            <a:r>
              <a:rPr lang="en-US" altLang="en-US" dirty="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Spatial graphs, e.g., reports with street address</a:t>
            </a:r>
            <a:endParaRPr lang="en-US" altLang="en-US" dirty="0"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8" name="Text Box 51"/>
          <p:cNvSpPr txBox="1">
            <a:spLocks noChangeArrowheads="1"/>
          </p:cNvSpPr>
          <p:nvPr/>
        </p:nvSpPr>
        <p:spPr bwMode="auto">
          <a:xfrm>
            <a:off x="1767052" y="3831025"/>
            <a:ext cx="2865438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0033CC"/>
              </a:buClr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0033CC"/>
              </a:buClr>
              <a:buFont typeface="Wingdings" pitchFamily="2" charset="2"/>
              <a:buBlip>
                <a:blip r:embed="rId5"/>
              </a:buBlip>
              <a:defRPr sz="20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33CC"/>
              </a:buClr>
              <a:buFont typeface="Wingdings" pitchFamily="2" charset="2"/>
              <a:buChar char="Ø"/>
              <a:defRPr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033CC"/>
              </a:buClr>
              <a:buFont typeface="Wingdings" pitchFamily="2" charset="2"/>
              <a:buChar char="Ø"/>
              <a:defRPr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0033CC"/>
              </a:buClr>
              <a:buFont typeface="Wingdings" pitchFamily="2" charset="2"/>
              <a:buChar char="Ø"/>
              <a:defRPr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CC"/>
              </a:buClr>
              <a:buFont typeface="Wingdings" pitchFamily="2" charset="2"/>
              <a:buChar char="Ø"/>
              <a:defRPr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CC"/>
              </a:buClr>
              <a:buFont typeface="Wingdings" pitchFamily="2" charset="2"/>
              <a:buChar char="Ø"/>
              <a:defRPr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CC"/>
              </a:buClr>
              <a:buFont typeface="Wingdings" pitchFamily="2" charset="2"/>
              <a:buChar char="Ø"/>
              <a:defRPr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CC"/>
              </a:buClr>
              <a:buFont typeface="Wingdings" pitchFamily="2" charset="2"/>
              <a:buChar char="Ø"/>
              <a:defRPr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400" dirty="0">
                <a:effectLst/>
                <a:latin typeface="Microsoft Sans Serif" panose="020B0604020202020204" pitchFamily="34" charset="0"/>
                <a:cs typeface="Microsoft Sans Serif" panose="020B0604020202020204" pitchFamily="34" charset="0"/>
              </a:rPr>
              <a:t>Data Types and Statistical Models</a:t>
            </a:r>
          </a:p>
        </p:txBody>
      </p:sp>
      <p:pic>
        <p:nvPicPr>
          <p:cNvPr id="9" name="Picture 8" descr="logo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7000" y="5621054"/>
            <a:ext cx="1241778" cy="1089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9404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Quiz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dirty="0"/>
              <a:t>Which of the following is not attributed to </a:t>
            </a:r>
            <a:r>
              <a:rPr lang="en-US" sz="2800" dirty="0" smtClean="0"/>
              <a:t>spatial </a:t>
            </a:r>
            <a:r>
              <a:rPr lang="en-US" sz="2800" dirty="0"/>
              <a:t>auto-correlation?</a:t>
            </a:r>
            <a:r>
              <a:rPr lang="en-US" sz="2800" dirty="0"/>
              <a:t> </a:t>
            </a:r>
            <a:endParaRPr lang="en-US" sz="2800" dirty="0" smtClean="0"/>
          </a:p>
          <a:p>
            <a:pPr marL="0" indent="0">
              <a:buNone/>
            </a:pPr>
            <a:r>
              <a:rPr lang="en-US" sz="2400" dirty="0" smtClean="0"/>
              <a:t>a) </a:t>
            </a:r>
            <a:r>
              <a:rPr lang="en-US" sz="2400" dirty="0"/>
              <a:t>Nearby cities have similar climate</a:t>
            </a:r>
            <a:r>
              <a:rPr lang="en-US" sz="2400" dirty="0"/>
              <a:t> </a:t>
            </a:r>
            <a:endParaRPr lang="en-US" sz="2400" dirty="0" smtClean="0"/>
          </a:p>
          <a:p>
            <a:pPr marL="0" indent="0">
              <a:buNone/>
            </a:pPr>
            <a:r>
              <a:rPr lang="en-US" sz="2400" dirty="0" smtClean="0"/>
              <a:t>b</a:t>
            </a:r>
            <a:r>
              <a:rPr lang="en-US" sz="2400" dirty="0"/>
              <a:t>) </a:t>
            </a:r>
            <a:r>
              <a:rPr lang="en-US" sz="2400" dirty="0"/>
              <a:t>Neighboring areas tend to plant similar farm crops</a:t>
            </a:r>
            <a:r>
              <a:rPr lang="en-US" sz="2400" dirty="0"/>
              <a:t> </a:t>
            </a:r>
            <a:endParaRPr lang="en-US" sz="2400" dirty="0" smtClean="0"/>
          </a:p>
          <a:p>
            <a:pPr marL="0" indent="0">
              <a:buNone/>
            </a:pPr>
            <a:r>
              <a:rPr lang="en-US" sz="2400" dirty="0" smtClean="0"/>
              <a:t>c</a:t>
            </a:r>
            <a:r>
              <a:rPr lang="en-US" sz="2400" dirty="0"/>
              <a:t>) </a:t>
            </a:r>
            <a:r>
              <a:rPr lang="en-US" sz="2400" dirty="0"/>
              <a:t>Near things are more related than distant things</a:t>
            </a:r>
            <a:r>
              <a:rPr lang="en-US" sz="2400" dirty="0"/>
              <a:t> </a:t>
            </a:r>
            <a:endParaRPr lang="en-US" sz="2400" dirty="0" smtClean="0"/>
          </a:p>
          <a:p>
            <a:pPr marL="0" indent="0">
              <a:buNone/>
            </a:pPr>
            <a:r>
              <a:rPr lang="en-US" sz="2400" dirty="0" smtClean="0"/>
              <a:t>d</a:t>
            </a:r>
            <a:r>
              <a:rPr lang="en-US" sz="2400" dirty="0"/>
              <a:t>) </a:t>
            </a:r>
            <a:r>
              <a:rPr lang="en-US" sz="2400" dirty="0"/>
              <a:t>Spatial data mining results are less reliable near </a:t>
            </a:r>
            <a:r>
              <a:rPr lang="en-US" sz="2400" dirty="0" smtClean="0"/>
              <a:t> </a:t>
            </a:r>
          </a:p>
          <a:p>
            <a:pPr marL="0" indent="0">
              <a:buNone/>
            </a:pPr>
            <a:r>
              <a:rPr lang="en-US" sz="2400" dirty="0"/>
              <a:t> </a:t>
            </a:r>
            <a:r>
              <a:rPr lang="en-US" sz="2400" dirty="0" smtClean="0"/>
              <a:t>    the </a:t>
            </a:r>
            <a:r>
              <a:rPr lang="en-US" sz="2400" dirty="0"/>
              <a:t>edges of a study area</a:t>
            </a:r>
            <a:r>
              <a:rPr lang="en-US" sz="2400" dirty="0"/>
              <a:t>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9544441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Microsoft Sans Serif"/>
                <a:cs typeface="Microsoft Sans Serif"/>
              </a:rPr>
              <a:t>Outline</a:t>
            </a:r>
            <a:endParaRPr lang="en-US" dirty="0">
              <a:latin typeface="Microsoft Sans Serif"/>
              <a:cs typeface="Microsoft Sans Serif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587500"/>
            <a:ext cx="8610600" cy="4051300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sz="2400" dirty="0" smtClean="0">
                <a:latin typeface="Microsoft Sans Serif"/>
                <a:cs typeface="Microsoft Sans Serif"/>
              </a:rPr>
              <a:t>Motivation, Spatial Pattern Families</a:t>
            </a:r>
            <a:endParaRPr lang="en-US" sz="2400" dirty="0">
              <a:latin typeface="Microsoft Sans Serif"/>
              <a:cs typeface="Microsoft Sans Serif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Spatial </a:t>
            </a:r>
            <a:r>
              <a:rPr lang="en-US" sz="2400" dirty="0"/>
              <a:t>data types and relationships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Limitations of Traditional Statistics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rgbClr val="FF0000"/>
                </a:solidFill>
              </a:rPr>
              <a:t>Location Prediction model </a:t>
            </a:r>
            <a:endParaRPr lang="en-US" sz="2400" dirty="0" smtClean="0">
              <a:solidFill>
                <a:srgbClr val="FF0000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Hotspots </a:t>
            </a:r>
            <a:endParaRPr lang="en-US" sz="2400" dirty="0" smtClean="0"/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Spatial outliers </a:t>
            </a:r>
            <a:endParaRPr lang="en-US" sz="2400" dirty="0" smtClean="0"/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Colocations and Co-occurrences </a:t>
            </a:r>
            <a:endParaRPr lang="en-US" sz="2400" dirty="0" smtClean="0"/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Summary:  What is special about mining spatial data</a:t>
            </a:r>
            <a:r>
              <a:rPr lang="en-US" sz="2400" dirty="0" smtClean="0"/>
              <a:t>?</a:t>
            </a:r>
          </a:p>
          <a:p>
            <a:pPr marL="0" indent="0">
              <a:buNone/>
            </a:pPr>
            <a:endParaRPr lang="en-US" sz="2400" dirty="0" smtClean="0">
              <a:latin typeface="Microsoft Sans Serif"/>
              <a:cs typeface="Microsoft Sans Serif"/>
            </a:endParaRPr>
          </a:p>
          <a:p>
            <a:endParaRPr lang="en-US" dirty="0" smtClean="0">
              <a:latin typeface="Microsoft Sans Serif"/>
              <a:cs typeface="Microsoft Sans Serif"/>
            </a:endParaRPr>
          </a:p>
          <a:p>
            <a:pPr marL="457200" lvl="1" indent="0">
              <a:buNone/>
            </a:pPr>
            <a:endParaRPr lang="en-US" dirty="0">
              <a:latin typeface="Microsoft Sans Serif"/>
              <a:cs typeface="Microsoft Sans Serif"/>
            </a:endParaRPr>
          </a:p>
        </p:txBody>
      </p:sp>
      <p:pic>
        <p:nvPicPr>
          <p:cNvPr id="4" name="Picture 3" descr="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7000" y="5621054"/>
            <a:ext cx="1241778" cy="1089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1865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Learning 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After this segment, students will be able to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Compare traditional &amp; location prediction models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Contrast Linear Regression &amp; Spatial Auto-Regression</a:t>
            </a:r>
          </a:p>
        </p:txBody>
      </p:sp>
      <p:pic>
        <p:nvPicPr>
          <p:cNvPr id="4" name="Picture 3" descr="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7000" y="5621054"/>
            <a:ext cx="1241778" cy="1089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9633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304800"/>
            <a:ext cx="8760178" cy="990600"/>
          </a:xfrm>
        </p:spPr>
        <p:txBody>
          <a:bodyPr/>
          <a:lstStyle/>
          <a:p>
            <a:r>
              <a:rPr lang="en-US" sz="3600" dirty="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Illustration of Location Prediction Problem</a:t>
            </a:r>
            <a:endParaRPr lang="en-US" sz="3600" dirty="0"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524" y="3793929"/>
            <a:ext cx="3499944" cy="19831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524" y="1705229"/>
            <a:ext cx="3484061" cy="1945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9463" y="1625479"/>
            <a:ext cx="3289738" cy="20254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2176" y="3793929"/>
            <a:ext cx="3257025" cy="19831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 Box 7"/>
          <p:cNvSpPr txBox="1">
            <a:spLocks noChangeArrowheads="1"/>
          </p:cNvSpPr>
          <p:nvPr/>
        </p:nvSpPr>
        <p:spPr bwMode="auto">
          <a:xfrm>
            <a:off x="1178172" y="1717128"/>
            <a:ext cx="237197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rgbClr val="0033CC"/>
              </a:buClr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0033CC"/>
              </a:buClr>
              <a:buFont typeface="Wingdings" pitchFamily="2" charset="2"/>
              <a:buBlip>
                <a:blip r:embed="rId6"/>
              </a:buBlip>
              <a:defRPr sz="20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33CC"/>
              </a:buClr>
              <a:buFont typeface="Wingdings" pitchFamily="2" charset="2"/>
              <a:buChar char="Ø"/>
              <a:defRPr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033CC"/>
              </a:buClr>
              <a:buFont typeface="Wingdings" pitchFamily="2" charset="2"/>
              <a:buChar char="Ø"/>
              <a:defRPr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0033CC"/>
              </a:buClr>
              <a:buFont typeface="Wingdings" pitchFamily="2" charset="2"/>
              <a:buChar char="Ø"/>
              <a:defRPr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CC"/>
              </a:buClr>
              <a:buFont typeface="Wingdings" pitchFamily="2" charset="2"/>
              <a:buChar char="Ø"/>
              <a:defRPr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CC"/>
              </a:buClr>
              <a:buFont typeface="Wingdings" pitchFamily="2" charset="2"/>
              <a:buChar char="Ø"/>
              <a:defRPr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CC"/>
              </a:buClr>
              <a:buFont typeface="Wingdings" pitchFamily="2" charset="2"/>
              <a:buChar char="Ø"/>
              <a:defRPr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CC"/>
              </a:buClr>
              <a:buFont typeface="Wingdings" pitchFamily="2" charset="2"/>
              <a:buChar char="Ø"/>
              <a:defRPr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800" dirty="0">
                <a:effectLst/>
                <a:latin typeface="Microsoft Sans Serif" panose="020B0604020202020204" pitchFamily="34" charset="0"/>
                <a:cs typeface="Microsoft Sans Serif" panose="020B0604020202020204" pitchFamily="34" charset="0"/>
              </a:rPr>
              <a:t>Nest Locations</a:t>
            </a:r>
          </a:p>
        </p:txBody>
      </p:sp>
      <p:sp>
        <p:nvSpPr>
          <p:cNvPr id="11" name="Text Box 8"/>
          <p:cNvSpPr txBox="1">
            <a:spLocks noChangeArrowheads="1"/>
          </p:cNvSpPr>
          <p:nvPr/>
        </p:nvSpPr>
        <p:spPr bwMode="auto">
          <a:xfrm>
            <a:off x="6263375" y="3104331"/>
            <a:ext cx="257582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rgbClr val="0033CC"/>
              </a:buClr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0033CC"/>
              </a:buClr>
              <a:buFont typeface="Wingdings" pitchFamily="2" charset="2"/>
              <a:buBlip>
                <a:blip r:embed="rId6"/>
              </a:buBlip>
              <a:defRPr sz="20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33CC"/>
              </a:buClr>
              <a:buFont typeface="Wingdings" pitchFamily="2" charset="2"/>
              <a:buChar char="Ø"/>
              <a:defRPr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033CC"/>
              </a:buClr>
              <a:buFont typeface="Wingdings" pitchFamily="2" charset="2"/>
              <a:buChar char="Ø"/>
              <a:defRPr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0033CC"/>
              </a:buClr>
              <a:buFont typeface="Wingdings" pitchFamily="2" charset="2"/>
              <a:buChar char="Ø"/>
              <a:defRPr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CC"/>
              </a:buClr>
              <a:buFont typeface="Wingdings" pitchFamily="2" charset="2"/>
              <a:buChar char="Ø"/>
              <a:defRPr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CC"/>
              </a:buClr>
              <a:buFont typeface="Wingdings" pitchFamily="2" charset="2"/>
              <a:buChar char="Ø"/>
              <a:defRPr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CC"/>
              </a:buClr>
              <a:buFont typeface="Wingdings" pitchFamily="2" charset="2"/>
              <a:buChar char="Ø"/>
              <a:defRPr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CC"/>
              </a:buClr>
              <a:buFont typeface="Wingdings" pitchFamily="2" charset="2"/>
              <a:buChar char="Ø"/>
              <a:defRPr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None/>
            </a:pPr>
            <a:r>
              <a:rPr lang="en-US" altLang="en-US" sz="1800" dirty="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Vegetation Index</a:t>
            </a:r>
            <a:endParaRPr lang="en-US" altLang="en-US" sz="1800" dirty="0"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12" name="Text Box 9"/>
          <p:cNvSpPr txBox="1">
            <a:spLocks noChangeArrowheads="1"/>
          </p:cNvSpPr>
          <p:nvPr/>
        </p:nvSpPr>
        <p:spPr bwMode="auto">
          <a:xfrm>
            <a:off x="1999099" y="5232058"/>
            <a:ext cx="179684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rgbClr val="0033CC"/>
              </a:buClr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0033CC"/>
              </a:buClr>
              <a:buFont typeface="Wingdings" pitchFamily="2" charset="2"/>
              <a:buBlip>
                <a:blip r:embed="rId6"/>
              </a:buBlip>
              <a:defRPr sz="20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33CC"/>
              </a:buClr>
              <a:buFont typeface="Wingdings" pitchFamily="2" charset="2"/>
              <a:buChar char="Ø"/>
              <a:defRPr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033CC"/>
              </a:buClr>
              <a:buFont typeface="Wingdings" pitchFamily="2" charset="2"/>
              <a:buChar char="Ø"/>
              <a:defRPr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0033CC"/>
              </a:buClr>
              <a:buFont typeface="Wingdings" pitchFamily="2" charset="2"/>
              <a:buChar char="Ø"/>
              <a:defRPr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CC"/>
              </a:buClr>
              <a:buFont typeface="Wingdings" pitchFamily="2" charset="2"/>
              <a:buChar char="Ø"/>
              <a:defRPr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CC"/>
              </a:buClr>
              <a:buFont typeface="Wingdings" pitchFamily="2" charset="2"/>
              <a:buChar char="Ø"/>
              <a:defRPr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CC"/>
              </a:buClr>
              <a:buFont typeface="Wingdings" pitchFamily="2" charset="2"/>
              <a:buChar char="Ø"/>
              <a:defRPr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CC"/>
              </a:buClr>
              <a:buFont typeface="Wingdings" pitchFamily="2" charset="2"/>
              <a:buChar char="Ø"/>
              <a:defRPr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None/>
            </a:pPr>
            <a:r>
              <a:rPr lang="en-US" altLang="en-US" sz="18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Water Depth</a:t>
            </a:r>
          </a:p>
        </p:txBody>
      </p:sp>
      <p:sp>
        <p:nvSpPr>
          <p:cNvPr id="13" name="Text Box 10"/>
          <p:cNvSpPr txBox="1">
            <a:spLocks noChangeArrowheads="1"/>
          </p:cNvSpPr>
          <p:nvPr/>
        </p:nvSpPr>
        <p:spPr bwMode="auto">
          <a:xfrm>
            <a:off x="5843410" y="5241890"/>
            <a:ext cx="270184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rgbClr val="0033CC"/>
              </a:buClr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0033CC"/>
              </a:buClr>
              <a:buFont typeface="Wingdings" pitchFamily="2" charset="2"/>
              <a:buBlip>
                <a:blip r:embed="rId6"/>
              </a:buBlip>
              <a:defRPr sz="20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33CC"/>
              </a:buClr>
              <a:buFont typeface="Wingdings" pitchFamily="2" charset="2"/>
              <a:buChar char="Ø"/>
              <a:defRPr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033CC"/>
              </a:buClr>
              <a:buFont typeface="Wingdings" pitchFamily="2" charset="2"/>
              <a:buChar char="Ø"/>
              <a:defRPr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0033CC"/>
              </a:buClr>
              <a:buFont typeface="Wingdings" pitchFamily="2" charset="2"/>
              <a:buChar char="Ø"/>
              <a:defRPr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CC"/>
              </a:buClr>
              <a:buFont typeface="Wingdings" pitchFamily="2" charset="2"/>
              <a:buChar char="Ø"/>
              <a:defRPr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CC"/>
              </a:buClr>
              <a:buFont typeface="Wingdings" pitchFamily="2" charset="2"/>
              <a:buChar char="Ø"/>
              <a:defRPr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CC"/>
              </a:buClr>
              <a:buFont typeface="Wingdings" pitchFamily="2" charset="2"/>
              <a:buChar char="Ø"/>
              <a:defRPr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CC"/>
              </a:buClr>
              <a:buFont typeface="Wingdings" pitchFamily="2" charset="2"/>
              <a:buChar char="Ø"/>
              <a:defRPr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None/>
            </a:pPr>
            <a:r>
              <a:rPr lang="en-US" altLang="en-US" sz="18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Distance to Open Water</a:t>
            </a:r>
          </a:p>
        </p:txBody>
      </p:sp>
      <p:pic>
        <p:nvPicPr>
          <p:cNvPr id="14" name="Picture 13" descr="logo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7000" y="5621054"/>
            <a:ext cx="1241778" cy="1089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2565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600" dirty="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Neighbor Relationship: W Matrix</a:t>
            </a:r>
            <a:endParaRPr lang="en-US" sz="3600" dirty="0"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pic>
        <p:nvPicPr>
          <p:cNvPr id="4" name="Picture 7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535338"/>
            <a:ext cx="8610600" cy="23207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 descr="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7000" y="5621054"/>
            <a:ext cx="1241778" cy="1089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6295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Location Prediction Models</a:t>
            </a:r>
            <a:endParaRPr lang="en-US" sz="3600" dirty="0"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592826"/>
            <a:ext cx="8610600" cy="4045974"/>
          </a:xfrm>
        </p:spPr>
        <p:txBody>
          <a:bodyPr/>
          <a:lstStyle/>
          <a:p>
            <a:pPr marL="342900" lvl="1" indent="-342900">
              <a:lnSpc>
                <a:spcPct val="8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en-US" sz="2000" dirty="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Traditional Models, </a:t>
            </a:r>
            <a:r>
              <a:rPr lang="en-US" altLang="en-US" sz="1600" dirty="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e.g., Regression  (with </a:t>
            </a:r>
            <a:r>
              <a:rPr lang="en-US" altLang="en-US" sz="1600" dirty="0" err="1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Logit</a:t>
            </a:r>
            <a:r>
              <a:rPr lang="en-US" altLang="en-US" sz="1600" dirty="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 or </a:t>
            </a:r>
            <a:r>
              <a:rPr lang="en-US" altLang="en-US" sz="1600" dirty="0" err="1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Probit</a:t>
            </a:r>
            <a:r>
              <a:rPr lang="en-US" altLang="en-US" sz="1600" dirty="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), </a:t>
            </a:r>
          </a:p>
          <a:p>
            <a:pPr marL="742950" lvl="2" indent="-342900">
              <a:lnSpc>
                <a:spcPct val="8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en-US" sz="1600" dirty="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Bayes Classifier</a:t>
            </a:r>
            <a:r>
              <a:rPr lang="en-US" altLang="en-US" sz="1200" dirty="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, …</a:t>
            </a:r>
          </a:p>
          <a:p>
            <a:pPr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altLang="en-US" sz="2000" dirty="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Spatial Models</a:t>
            </a:r>
            <a:endParaRPr lang="en-US" altLang="en-US" sz="2000" dirty="0"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lvl="1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altLang="en-US" sz="1600" dirty="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Spatial </a:t>
            </a:r>
            <a:r>
              <a:rPr lang="en-US" altLang="en-US" sz="16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autoregressive model (SAR)</a:t>
            </a:r>
          </a:p>
          <a:p>
            <a:pPr lvl="1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altLang="en-US" sz="1600" dirty="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Markov </a:t>
            </a:r>
            <a:r>
              <a:rPr lang="en-US" altLang="en-US" sz="16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random </a:t>
            </a:r>
            <a:r>
              <a:rPr lang="en-US" altLang="en-US" sz="1600" dirty="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field </a:t>
            </a:r>
            <a:r>
              <a:rPr lang="en-US" altLang="en-US" sz="16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(MRF</a:t>
            </a:r>
            <a:r>
              <a:rPr lang="en-US" altLang="en-US" sz="1600" dirty="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) based Bayesian Classifier</a:t>
            </a:r>
            <a:endParaRPr lang="en-US" altLang="en-US" sz="1600" dirty="0"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endParaRPr 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703" y="3332765"/>
            <a:ext cx="7162800" cy="2005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98180981"/>
              </p:ext>
            </p:extLst>
          </p:nvPr>
        </p:nvGraphicFramePr>
        <p:xfrm>
          <a:off x="2261531" y="3945540"/>
          <a:ext cx="1100137" cy="487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709" name="Equation" r:id="rId4" imgW="736600" imgH="203200" progId="Equation.3">
                  <p:embed/>
                </p:oleObj>
              </mc:Choice>
              <mc:Fallback>
                <p:oleObj name="Equation" r:id="rId4" imgW="736600" imgH="2032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61531" y="3945540"/>
                        <a:ext cx="1100137" cy="487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4251823"/>
              </p:ext>
            </p:extLst>
          </p:nvPr>
        </p:nvGraphicFramePr>
        <p:xfrm>
          <a:off x="1295400" y="4432903"/>
          <a:ext cx="3003550" cy="904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710" name="Equation" r:id="rId6" imgW="1841500" imgH="419100" progId="Equation.3">
                  <p:embed/>
                </p:oleObj>
              </mc:Choice>
              <mc:Fallback>
                <p:oleObj name="Equation" r:id="rId6" imgW="1841500" imgH="41910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5400" y="4432903"/>
                        <a:ext cx="3003550" cy="904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15790514"/>
              </p:ext>
            </p:extLst>
          </p:nvPr>
        </p:nvGraphicFramePr>
        <p:xfrm>
          <a:off x="5514811" y="3883628"/>
          <a:ext cx="1874837" cy="485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711" name="Equation" r:id="rId8" imgW="1257120" imgH="203040" progId="Equation.3">
                  <p:embed/>
                </p:oleObj>
              </mc:Choice>
              <mc:Fallback>
                <p:oleObj name="Equation" r:id="rId8" imgW="1257120" imgH="203040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14811" y="3883628"/>
                        <a:ext cx="1874837" cy="485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4500908"/>
              </p:ext>
            </p:extLst>
          </p:nvPr>
        </p:nvGraphicFramePr>
        <p:xfrm>
          <a:off x="4535816" y="4404328"/>
          <a:ext cx="3665537" cy="933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712" name="Equation" r:id="rId10" imgW="2247900" imgH="431800" progId="Equation.3">
                  <p:embed/>
                </p:oleObj>
              </mc:Choice>
              <mc:Fallback>
                <p:oleObj name="Equation" r:id="rId10" imgW="2247900" imgH="431800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35816" y="4404328"/>
                        <a:ext cx="3665537" cy="933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Picture 8" descr="logo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7000" y="5621054"/>
            <a:ext cx="1241778" cy="1089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1498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MS Reference Sans Serif" panose="020B0604030504040204" pitchFamily="34" charset="0"/>
              </a:rPr>
              <a:t>Why </a:t>
            </a:r>
            <a:r>
              <a:rPr lang="en-US" sz="36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Data</a:t>
            </a:r>
            <a:r>
              <a:rPr lang="en-US" sz="3600" dirty="0">
                <a:latin typeface="MS Reference Sans Serif" panose="020B0604030504040204" pitchFamily="34" charset="0"/>
              </a:rPr>
              <a:t> Mining?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602658"/>
            <a:ext cx="8610600" cy="4036142"/>
          </a:xfrm>
        </p:spPr>
        <p:txBody>
          <a:bodyPr/>
          <a:lstStyle/>
          <a:p>
            <a:r>
              <a:rPr lang="en-US" altLang="en-US" sz="2000" u="sng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Holy Grail</a:t>
            </a:r>
            <a:r>
              <a:rPr lang="en-US" altLang="en-US" sz="20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 - </a:t>
            </a:r>
            <a:r>
              <a:rPr lang="en-US" altLang="en-US" sz="2000" u="sng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Informed</a:t>
            </a:r>
            <a:r>
              <a:rPr lang="en-US" altLang="en-US" sz="20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 Decision </a:t>
            </a:r>
            <a:r>
              <a:rPr lang="en-US" altLang="en-US" sz="2000" dirty="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Making</a:t>
            </a:r>
            <a:endParaRPr lang="en-US" altLang="en-US" sz="2000" dirty="0"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r>
              <a:rPr lang="en-US" altLang="en-US" sz="2000" dirty="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Sensors &amp; Databases </a:t>
            </a:r>
            <a:r>
              <a:rPr lang="en-US" altLang="en-US" sz="2000" dirty="0" smtClean="0">
                <a:solidFill>
                  <a:srgbClr val="FF0000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increased</a:t>
            </a:r>
            <a:r>
              <a:rPr lang="en-US" altLang="en-US" sz="2000" dirty="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 rate of Data Collection</a:t>
            </a:r>
            <a:endParaRPr lang="en-US" altLang="en-US" sz="2000" dirty="0"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en-US" sz="2000" dirty="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Transactions</a:t>
            </a:r>
            <a:r>
              <a:rPr lang="en-US" altLang="en-US" sz="20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, Web logs, GPS-track, </a:t>
            </a:r>
            <a:r>
              <a:rPr lang="en-US" altLang="en-US" sz="2000" dirty="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Remote </a:t>
            </a:r>
            <a:r>
              <a:rPr lang="en-US" altLang="en-US" sz="20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sensing, </a:t>
            </a:r>
            <a:r>
              <a:rPr lang="en-US" altLang="en-US" sz="2000" dirty="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US" altLang="en-US" sz="20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…</a:t>
            </a:r>
          </a:p>
          <a:p>
            <a:r>
              <a:rPr lang="en-US" altLang="en-US" sz="20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 Challenges: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en-US" sz="20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Volume (data) &gt;&gt; number of human analysts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en-US" sz="20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Some automation </a:t>
            </a:r>
            <a:r>
              <a:rPr lang="en-US" altLang="en-US" sz="2000" dirty="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needed</a:t>
            </a:r>
            <a:endParaRPr lang="en-US" altLang="en-US" sz="1200" dirty="0"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r>
              <a:rPr lang="en-US" altLang="en-US" sz="2000" dirty="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Approaches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en-US" sz="2000" dirty="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Database Querying, e.g., SQL3/OGIS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en-US" sz="2000" dirty="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Data Mining for Patterns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en-US" sz="2000" dirty="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…</a:t>
            </a:r>
          </a:p>
        </p:txBody>
      </p:sp>
      <p:pic>
        <p:nvPicPr>
          <p:cNvPr id="4" name="Picture 3" descr="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7000" y="5621054"/>
            <a:ext cx="1241778" cy="1089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823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Comparing Traditional and Spatial Models</a:t>
            </a:r>
            <a:endParaRPr lang="en-US" sz="3200" dirty="0"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553497"/>
            <a:ext cx="8610600" cy="4085303"/>
          </a:xfrm>
        </p:spPr>
        <p:txBody>
          <a:bodyPr/>
          <a:lstStyle/>
          <a:p>
            <a:pPr marL="342900" lvl="1" indent="-342900">
              <a:lnSpc>
                <a:spcPct val="8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en-US" sz="1800" dirty="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Dataset: </a:t>
            </a:r>
            <a:r>
              <a:rPr lang="en-US" altLang="en-US" sz="1600" dirty="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Bird Nest prediction</a:t>
            </a:r>
            <a:endParaRPr lang="en-US" altLang="en-US" sz="2000" dirty="0" smtClean="0"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marL="342900" lvl="1" indent="-342900">
              <a:lnSpc>
                <a:spcPct val="8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en-US" sz="1800" dirty="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Linear Regression </a:t>
            </a:r>
          </a:p>
          <a:p>
            <a:pPr marL="742950" lvl="2" indent="-342900">
              <a:lnSpc>
                <a:spcPct val="8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en-US" sz="16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L</a:t>
            </a:r>
            <a:r>
              <a:rPr lang="en-US" altLang="en-US" sz="1600" dirty="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ower prediction accuracy, coefficient of determination, </a:t>
            </a:r>
          </a:p>
          <a:p>
            <a:pPr marL="742950" lvl="2" indent="-342900">
              <a:lnSpc>
                <a:spcPct val="8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en-US" sz="16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R</a:t>
            </a:r>
            <a:r>
              <a:rPr lang="en-US" altLang="en-US" sz="1600" dirty="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esidual error with spatial auto-correlation</a:t>
            </a:r>
          </a:p>
          <a:p>
            <a:pPr marL="342900" lvl="1" indent="-342900">
              <a:lnSpc>
                <a:spcPct val="8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en-US" sz="1800" dirty="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Spatial Auto-regression outperformed linear regression</a:t>
            </a:r>
            <a:endParaRPr lang="en-US" altLang="en-US" sz="1800" dirty="0"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endParaRPr lang="en-US" dirty="0"/>
          </a:p>
        </p:txBody>
      </p:sp>
      <p:pic>
        <p:nvPicPr>
          <p:cNvPr id="6" name="Picture 8" descr="roc_s95_fig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821" y="2895764"/>
            <a:ext cx="3791607" cy="284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Box 9"/>
          <p:cNvSpPr txBox="1">
            <a:spLocks noChangeArrowheads="1"/>
          </p:cNvSpPr>
          <p:nvPr/>
        </p:nvSpPr>
        <p:spPr bwMode="auto">
          <a:xfrm>
            <a:off x="3048000" y="4010420"/>
            <a:ext cx="134702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rgbClr val="0033CC"/>
              </a:buClr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0033CC"/>
              </a:buClr>
              <a:buFont typeface="Wingdings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33CC"/>
              </a:buClr>
              <a:buFont typeface="Wingdings" pitchFamily="2" charset="2"/>
              <a:buChar char="Ø"/>
              <a:defRPr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033CC"/>
              </a:buClr>
              <a:buFont typeface="Wingdings" pitchFamily="2" charset="2"/>
              <a:buChar char="Ø"/>
              <a:defRPr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0033CC"/>
              </a:buClr>
              <a:buFont typeface="Wingdings" pitchFamily="2" charset="2"/>
              <a:buChar char="Ø"/>
              <a:defRPr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CC"/>
              </a:buClr>
              <a:buFont typeface="Wingdings" pitchFamily="2" charset="2"/>
              <a:buChar char="Ø"/>
              <a:defRPr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CC"/>
              </a:buClr>
              <a:buFont typeface="Wingdings" pitchFamily="2" charset="2"/>
              <a:buChar char="Ø"/>
              <a:defRPr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CC"/>
              </a:buClr>
              <a:buFont typeface="Wingdings" pitchFamily="2" charset="2"/>
              <a:buChar char="Ø"/>
              <a:defRPr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CC"/>
              </a:buClr>
              <a:buFont typeface="Wingdings" pitchFamily="2" charset="2"/>
              <a:buChar char="Ø"/>
              <a:defRPr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600" dirty="0">
                <a:effectLst/>
                <a:latin typeface="Microsoft Sans Serif" panose="020B0604020202020204" pitchFamily="34" charset="0"/>
                <a:cs typeface="Microsoft Sans Serif" panose="020B0604020202020204" pitchFamily="34" charset="0"/>
              </a:rPr>
              <a:t>ROC </a:t>
            </a:r>
            <a:r>
              <a:rPr lang="en-US" altLang="en-US" sz="1600" dirty="0" smtClean="0">
                <a:effectLst/>
                <a:latin typeface="Microsoft Sans Serif" panose="020B0604020202020204" pitchFamily="34" charset="0"/>
                <a:cs typeface="Microsoft Sans Serif" panose="020B0604020202020204" pitchFamily="34" charset="0"/>
              </a:rPr>
              <a:t>Curve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600" dirty="0" smtClean="0">
                <a:effectLst/>
                <a:latin typeface="Microsoft Sans Serif" panose="020B0604020202020204" pitchFamily="34" charset="0"/>
                <a:cs typeface="Microsoft Sans Serif" panose="020B0604020202020204" pitchFamily="34" charset="0"/>
              </a:rPr>
              <a:t>for </a:t>
            </a:r>
            <a:r>
              <a:rPr lang="en-US" altLang="en-US" sz="1600" dirty="0">
                <a:effectLst/>
                <a:latin typeface="Microsoft Sans Serif" panose="020B0604020202020204" pitchFamily="34" charset="0"/>
                <a:cs typeface="Microsoft Sans Serif" panose="020B0604020202020204" pitchFamily="34" charset="0"/>
              </a:rPr>
              <a:t>learning</a:t>
            </a:r>
          </a:p>
        </p:txBody>
      </p:sp>
      <p:pic>
        <p:nvPicPr>
          <p:cNvPr id="8" name="Picture 7" descr="roc_learn95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4249" y="2905596"/>
            <a:ext cx="3786352" cy="28176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 Box 10"/>
          <p:cNvSpPr txBox="1">
            <a:spLocks noChangeArrowheads="1"/>
          </p:cNvSpPr>
          <p:nvPr/>
        </p:nvSpPr>
        <p:spPr bwMode="auto">
          <a:xfrm>
            <a:off x="7072342" y="4133531"/>
            <a:ext cx="129554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0033CC"/>
              </a:buClr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0033CC"/>
              </a:buClr>
              <a:buFont typeface="Wingdings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33CC"/>
              </a:buClr>
              <a:buFont typeface="Wingdings" pitchFamily="2" charset="2"/>
              <a:buChar char="Ø"/>
              <a:defRPr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033CC"/>
              </a:buClr>
              <a:buFont typeface="Wingdings" pitchFamily="2" charset="2"/>
              <a:buChar char="Ø"/>
              <a:defRPr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0033CC"/>
              </a:buClr>
              <a:buFont typeface="Wingdings" pitchFamily="2" charset="2"/>
              <a:buChar char="Ø"/>
              <a:defRPr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CC"/>
              </a:buClr>
              <a:buFont typeface="Wingdings" pitchFamily="2" charset="2"/>
              <a:buChar char="Ø"/>
              <a:defRPr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CC"/>
              </a:buClr>
              <a:buFont typeface="Wingdings" pitchFamily="2" charset="2"/>
              <a:buChar char="Ø"/>
              <a:defRPr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CC"/>
              </a:buClr>
              <a:buFont typeface="Wingdings" pitchFamily="2" charset="2"/>
              <a:buChar char="Ø"/>
              <a:defRPr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CC"/>
              </a:buClr>
              <a:buFont typeface="Wingdings" pitchFamily="2" charset="2"/>
              <a:buChar char="Ø"/>
              <a:defRPr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None/>
            </a:pPr>
            <a:r>
              <a:rPr lang="en-US" altLang="en-US" sz="16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ROC Curve </a:t>
            </a:r>
            <a:endParaRPr lang="en-US" altLang="en-US" sz="1600" dirty="0" smtClean="0"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eaLnBrk="1" hangingPunct="1">
              <a:spcBef>
                <a:spcPct val="0"/>
              </a:spcBef>
              <a:buClrTx/>
              <a:buNone/>
            </a:pPr>
            <a:r>
              <a:rPr lang="en-US" altLang="en-US" sz="1600" dirty="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for </a:t>
            </a:r>
            <a:r>
              <a:rPr lang="en-US" altLang="en-US" sz="16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testing</a:t>
            </a:r>
          </a:p>
        </p:txBody>
      </p:sp>
      <p:pic>
        <p:nvPicPr>
          <p:cNvPr id="10" name="Picture 9" descr="logo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7000" y="5621054"/>
            <a:ext cx="1241778" cy="1089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2559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Modeling Spatial Heterogeneity: GWR</a:t>
            </a:r>
            <a:endParaRPr lang="en-US" sz="3600" dirty="0"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602658"/>
            <a:ext cx="8610600" cy="4036142"/>
          </a:xfrm>
        </p:spPr>
        <p:txBody>
          <a:bodyPr/>
          <a:lstStyle/>
          <a:p>
            <a:pPr marL="342900" lvl="1" indent="-342900">
              <a:lnSpc>
                <a:spcPct val="8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en-US" sz="24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Geographically Weighted Regression (</a:t>
            </a:r>
            <a:r>
              <a:rPr lang="en-US" altLang="en-US" sz="20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GWR</a:t>
            </a:r>
            <a:r>
              <a:rPr lang="en-US" altLang="en-US" sz="24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)</a:t>
            </a:r>
          </a:p>
          <a:p>
            <a:pPr lvl="1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altLang="en-US" sz="2000" dirty="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Goal: Model </a:t>
            </a:r>
            <a:r>
              <a:rPr lang="en-US" altLang="en-US" sz="20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spatially varying relationships </a:t>
            </a:r>
          </a:p>
          <a:p>
            <a:pPr lvl="1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altLang="en-US" sz="2000" dirty="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Example</a:t>
            </a:r>
            <a:r>
              <a:rPr lang="en-US" altLang="en-US" sz="20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:</a:t>
            </a:r>
          </a:p>
          <a:p>
            <a:pPr marL="457200" lvl="1" indent="0">
              <a:lnSpc>
                <a:spcPct val="80000"/>
              </a:lnSpc>
              <a:buNone/>
            </a:pPr>
            <a:r>
              <a:rPr lang="en-US" altLang="en-US" sz="2000" dirty="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	Where                   are </a:t>
            </a:r>
            <a:r>
              <a:rPr lang="en-US" altLang="en-US" sz="20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location </a:t>
            </a:r>
            <a:r>
              <a:rPr lang="en-US" altLang="en-US" sz="2000" dirty="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dependent</a:t>
            </a:r>
          </a:p>
          <a:p>
            <a:pPr lvl="1">
              <a:lnSpc>
                <a:spcPct val="80000"/>
              </a:lnSpc>
              <a:buFont typeface="Arial" panose="020B0604020202020204" pitchFamily="34" charset="0"/>
              <a:buChar char="•"/>
            </a:pPr>
            <a:endParaRPr lang="en-US" altLang="en-US" sz="2000" dirty="0"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49246084"/>
              </p:ext>
            </p:extLst>
          </p:nvPr>
        </p:nvGraphicFramePr>
        <p:xfrm>
          <a:off x="2208212" y="2146118"/>
          <a:ext cx="1542855" cy="4862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38" name="Equation" r:id="rId3" imgW="685800" imgH="215640" progId="Equation.3">
                  <p:embed/>
                </p:oleObj>
              </mc:Choice>
              <mc:Fallback>
                <p:oleObj name="Equation" r:id="rId3" imgW="685800" imgH="215640" progId="Equation.3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8212" y="2146118"/>
                        <a:ext cx="1542855" cy="48624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79400169"/>
              </p:ext>
            </p:extLst>
          </p:nvPr>
        </p:nvGraphicFramePr>
        <p:xfrm>
          <a:off x="2094712" y="2490230"/>
          <a:ext cx="1106442" cy="4338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39" name="Equation" r:id="rId5" imgW="583947" imgH="228501" progId="Equation.3">
                  <p:embed/>
                </p:oleObj>
              </mc:Choice>
              <mc:Fallback>
                <p:oleObj name="Equation" r:id="rId5" imgW="583947" imgH="228501" progId="Equation.3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94712" y="2490230"/>
                        <a:ext cx="1106442" cy="43389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5" descr="logo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7000" y="5621054"/>
            <a:ext cx="1241778" cy="1089812"/>
          </a:xfrm>
          <a:prstGeom prst="rect">
            <a:avLst/>
          </a:prstGeom>
        </p:spPr>
      </p:pic>
      <p:pic>
        <p:nvPicPr>
          <p:cNvPr id="11695" name="Picture 431" descr="Geographically Weighted Regression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9" t="19864" r="2519" b="15797"/>
          <a:stretch/>
        </p:blipFill>
        <p:spPr bwMode="auto">
          <a:xfrm>
            <a:off x="580740" y="3197331"/>
            <a:ext cx="7787149" cy="2276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4846847" y="5412449"/>
            <a:ext cx="29001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Source: resources.arcgis.com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9232682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Research Needs for </a:t>
            </a:r>
            <a:r>
              <a:rPr lang="en-US" sz="3600" dirty="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Location Prediction</a:t>
            </a:r>
            <a:endParaRPr lang="en-US" sz="3600" dirty="0"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563329"/>
            <a:ext cx="8610600" cy="4075471"/>
          </a:xfrm>
        </p:spPr>
        <p:txBody>
          <a:bodyPr/>
          <a:lstStyle/>
          <a:p>
            <a:pPr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altLang="en-US" sz="2000" dirty="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Spatial Auto-Regression</a:t>
            </a:r>
          </a:p>
          <a:p>
            <a:pPr lvl="1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altLang="en-US" sz="1600" dirty="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Estimate W</a:t>
            </a:r>
            <a:endParaRPr lang="en-US" altLang="en-US" sz="1600" dirty="0"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lvl="1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altLang="en-US" sz="16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Scaling </a:t>
            </a:r>
            <a:r>
              <a:rPr lang="en-US" altLang="en-US" sz="1600" dirty="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issue</a:t>
            </a:r>
            <a:endParaRPr lang="en-US" altLang="en-US" sz="1600" dirty="0"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altLang="en-US" sz="2000" dirty="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Spatial </a:t>
            </a:r>
            <a:r>
              <a:rPr lang="en-US" altLang="en-US" sz="20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interest </a:t>
            </a:r>
            <a:r>
              <a:rPr lang="en-US" altLang="en-US" sz="2000" dirty="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measure</a:t>
            </a:r>
          </a:p>
          <a:p>
            <a:pPr lvl="1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altLang="en-US" sz="1600" dirty="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e.g</a:t>
            </a:r>
            <a:r>
              <a:rPr lang="en-US" altLang="en-US" sz="16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., </a:t>
            </a:r>
            <a:r>
              <a:rPr lang="en-US" altLang="en-US" sz="1600" dirty="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distance(actual</a:t>
            </a:r>
            <a:r>
              <a:rPr lang="en-US" altLang="en-US" sz="16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, predicted)</a:t>
            </a:r>
          </a:p>
          <a:p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24227854"/>
              </p:ext>
            </p:extLst>
          </p:nvPr>
        </p:nvGraphicFramePr>
        <p:xfrm>
          <a:off x="2572345" y="2068274"/>
          <a:ext cx="1340894" cy="3406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38" name="Equation" r:id="rId3" imgW="799753" imgH="203112" progId="Equation.3">
                  <p:embed/>
                </p:oleObj>
              </mc:Choice>
              <mc:Fallback>
                <p:oleObj name="Equation" r:id="rId3" imgW="799753" imgH="203112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72345" y="2068274"/>
                        <a:ext cx="1340894" cy="34063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117" y="3309062"/>
            <a:ext cx="7924800" cy="168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776342" y="5001337"/>
            <a:ext cx="1122363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0033CC"/>
              </a:buClr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0033CC"/>
              </a:buClr>
              <a:buFont typeface="Wingdings" pitchFamily="2" charset="2"/>
              <a:buBlip>
                <a:blip r:embed="rId6"/>
              </a:buBlip>
              <a:defRPr sz="20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33CC"/>
              </a:buClr>
              <a:buFont typeface="Wingdings" pitchFamily="2" charset="2"/>
              <a:buChar char="Ø"/>
              <a:defRPr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033CC"/>
              </a:buClr>
              <a:buFont typeface="Wingdings" pitchFamily="2" charset="2"/>
              <a:buChar char="Ø"/>
              <a:defRPr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0033CC"/>
              </a:buClr>
              <a:buFont typeface="Wingdings" pitchFamily="2" charset="2"/>
              <a:buChar char="Ø"/>
              <a:defRPr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CC"/>
              </a:buClr>
              <a:buFont typeface="Wingdings" pitchFamily="2" charset="2"/>
              <a:buChar char="Ø"/>
              <a:defRPr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CC"/>
              </a:buClr>
              <a:buFont typeface="Wingdings" pitchFamily="2" charset="2"/>
              <a:buChar char="Ø"/>
              <a:defRPr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CC"/>
              </a:buClr>
              <a:buFont typeface="Wingdings" pitchFamily="2" charset="2"/>
              <a:buChar char="Ø"/>
              <a:defRPr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CC"/>
              </a:buClr>
              <a:buFont typeface="Wingdings" pitchFamily="2" charset="2"/>
              <a:buChar char="Ø"/>
              <a:defRPr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400">
                <a:effectLst/>
                <a:latin typeface="Arial" pitchFamily="34" charset="0"/>
              </a:rPr>
              <a:t>Actual Sites</a:t>
            </a:r>
          </a:p>
        </p:txBody>
      </p:sp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2430517" y="5002924"/>
            <a:ext cx="1071563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0033CC"/>
              </a:buClr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0033CC"/>
              </a:buClr>
              <a:buFont typeface="Wingdings" pitchFamily="2" charset="2"/>
              <a:buBlip>
                <a:blip r:embed="rId6"/>
              </a:buBlip>
              <a:defRPr sz="20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33CC"/>
              </a:buClr>
              <a:buFont typeface="Wingdings" pitchFamily="2" charset="2"/>
              <a:buChar char="Ø"/>
              <a:defRPr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033CC"/>
              </a:buClr>
              <a:buFont typeface="Wingdings" pitchFamily="2" charset="2"/>
              <a:buChar char="Ø"/>
              <a:defRPr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0033CC"/>
              </a:buClr>
              <a:buFont typeface="Wingdings" pitchFamily="2" charset="2"/>
              <a:buChar char="Ø"/>
              <a:defRPr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CC"/>
              </a:buClr>
              <a:buFont typeface="Wingdings" pitchFamily="2" charset="2"/>
              <a:buChar char="Ø"/>
              <a:defRPr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CC"/>
              </a:buClr>
              <a:buFont typeface="Wingdings" pitchFamily="2" charset="2"/>
              <a:buChar char="Ø"/>
              <a:defRPr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CC"/>
              </a:buClr>
              <a:buFont typeface="Wingdings" pitchFamily="2" charset="2"/>
              <a:buChar char="Ø"/>
              <a:defRPr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CC"/>
              </a:buClr>
              <a:buFont typeface="Wingdings" pitchFamily="2" charset="2"/>
              <a:buChar char="Ø"/>
              <a:defRPr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400" dirty="0">
                <a:effectLst/>
                <a:latin typeface="Arial" pitchFamily="34" charset="0"/>
              </a:rPr>
              <a:t>Pixels with</a:t>
            </a:r>
          </a:p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400" dirty="0">
                <a:effectLst/>
                <a:latin typeface="Arial" pitchFamily="34" charset="0"/>
              </a:rPr>
              <a:t>actual sites</a:t>
            </a:r>
          </a:p>
        </p:txBody>
      </p:sp>
      <p:sp>
        <p:nvSpPr>
          <p:cNvPr id="8" name="Text Box 8"/>
          <p:cNvSpPr txBox="1">
            <a:spLocks noChangeArrowheads="1"/>
          </p:cNvSpPr>
          <p:nvPr/>
        </p:nvSpPr>
        <p:spPr bwMode="auto">
          <a:xfrm>
            <a:off x="4048180" y="5002924"/>
            <a:ext cx="11207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0033CC"/>
              </a:buClr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0033CC"/>
              </a:buClr>
              <a:buFont typeface="Wingdings" pitchFamily="2" charset="2"/>
              <a:buBlip>
                <a:blip r:embed="rId6"/>
              </a:buBlip>
              <a:defRPr sz="20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33CC"/>
              </a:buClr>
              <a:buFont typeface="Wingdings" pitchFamily="2" charset="2"/>
              <a:buChar char="Ø"/>
              <a:defRPr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033CC"/>
              </a:buClr>
              <a:buFont typeface="Wingdings" pitchFamily="2" charset="2"/>
              <a:buChar char="Ø"/>
              <a:defRPr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0033CC"/>
              </a:buClr>
              <a:buFont typeface="Wingdings" pitchFamily="2" charset="2"/>
              <a:buChar char="Ø"/>
              <a:defRPr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CC"/>
              </a:buClr>
              <a:buFont typeface="Wingdings" pitchFamily="2" charset="2"/>
              <a:buChar char="Ø"/>
              <a:defRPr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CC"/>
              </a:buClr>
              <a:buFont typeface="Wingdings" pitchFamily="2" charset="2"/>
              <a:buChar char="Ø"/>
              <a:defRPr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CC"/>
              </a:buClr>
              <a:buFont typeface="Wingdings" pitchFamily="2" charset="2"/>
              <a:buChar char="Ø"/>
              <a:defRPr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CC"/>
              </a:buClr>
              <a:buFont typeface="Wingdings" pitchFamily="2" charset="2"/>
              <a:buChar char="Ø"/>
              <a:defRPr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400" dirty="0">
                <a:effectLst/>
                <a:latin typeface="Arial" pitchFamily="34" charset="0"/>
              </a:rPr>
              <a:t>Prediction 1</a:t>
            </a:r>
          </a:p>
        </p:txBody>
      </p:sp>
      <p:sp>
        <p:nvSpPr>
          <p:cNvPr id="9" name="Text Box 9"/>
          <p:cNvSpPr txBox="1">
            <a:spLocks noChangeArrowheads="1"/>
          </p:cNvSpPr>
          <p:nvPr/>
        </p:nvSpPr>
        <p:spPr bwMode="auto">
          <a:xfrm>
            <a:off x="5212158" y="4990224"/>
            <a:ext cx="2194833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0033CC"/>
              </a:buClr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0033CC"/>
              </a:buClr>
              <a:buFont typeface="Wingdings" pitchFamily="2" charset="2"/>
              <a:buBlip>
                <a:blip r:embed="rId6"/>
              </a:buBlip>
              <a:defRPr sz="20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33CC"/>
              </a:buClr>
              <a:buFont typeface="Wingdings" pitchFamily="2" charset="2"/>
              <a:buChar char="Ø"/>
              <a:defRPr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033CC"/>
              </a:buClr>
              <a:buFont typeface="Wingdings" pitchFamily="2" charset="2"/>
              <a:buChar char="Ø"/>
              <a:defRPr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0033CC"/>
              </a:buClr>
              <a:buFont typeface="Wingdings" pitchFamily="2" charset="2"/>
              <a:buChar char="Ø"/>
              <a:defRPr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CC"/>
              </a:buClr>
              <a:buFont typeface="Wingdings" pitchFamily="2" charset="2"/>
              <a:buChar char="Ø"/>
              <a:defRPr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CC"/>
              </a:buClr>
              <a:buFont typeface="Wingdings" pitchFamily="2" charset="2"/>
              <a:buChar char="Ø"/>
              <a:defRPr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CC"/>
              </a:buClr>
              <a:buFont typeface="Wingdings" pitchFamily="2" charset="2"/>
              <a:buChar char="Ø"/>
              <a:defRPr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CC"/>
              </a:buClr>
              <a:buFont typeface="Wingdings" pitchFamily="2" charset="2"/>
              <a:buChar char="Ø"/>
              <a:defRPr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400" dirty="0">
                <a:effectLst/>
                <a:latin typeface="Arial" pitchFamily="34" charset="0"/>
              </a:rPr>
              <a:t>Prediction 2.</a:t>
            </a:r>
          </a:p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400" dirty="0">
                <a:solidFill>
                  <a:srgbClr val="FF0000"/>
                </a:solidFill>
                <a:effectLst/>
                <a:latin typeface="Arial" pitchFamily="34" charset="0"/>
              </a:rPr>
              <a:t>Spatially more </a:t>
            </a:r>
            <a:r>
              <a:rPr lang="en-US" altLang="en-US" sz="1400" dirty="0" smtClean="0">
                <a:solidFill>
                  <a:srgbClr val="FF0000"/>
                </a:solidFill>
                <a:latin typeface="Arial" pitchFamily="34" charset="0"/>
              </a:rPr>
              <a:t>interesting</a:t>
            </a:r>
            <a:endParaRPr lang="en-US" altLang="en-US" sz="1400" dirty="0">
              <a:solidFill>
                <a:srgbClr val="FF0000"/>
              </a:solidFill>
              <a:effectLst/>
              <a:latin typeface="Arial" pitchFamily="34" charset="0"/>
            </a:endParaRPr>
          </a:p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400" dirty="0">
                <a:solidFill>
                  <a:srgbClr val="FF0000"/>
                </a:solidFill>
                <a:effectLst/>
                <a:latin typeface="Arial" pitchFamily="34" charset="0"/>
              </a:rPr>
              <a:t>than Prediction 1</a:t>
            </a:r>
          </a:p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en-US" altLang="en-US" sz="1400" dirty="0">
              <a:effectLst/>
              <a:latin typeface="Arial" pitchFamily="34" charset="0"/>
            </a:endParaRPr>
          </a:p>
        </p:txBody>
      </p:sp>
      <p:pic>
        <p:nvPicPr>
          <p:cNvPr id="10" name="Picture 9" descr="logo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7000" y="5621054"/>
            <a:ext cx="1241778" cy="1089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5372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Quiz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dirty="0"/>
              <a:t>Which of the following is true about spatial autoregressive model (SAR)?</a:t>
            </a:r>
          </a:p>
          <a:p>
            <a:pPr marL="0" indent="0">
              <a:buNone/>
            </a:pPr>
            <a:r>
              <a:rPr lang="en-US" sz="2200" dirty="0" smtClean="0"/>
              <a:t>a) It </a:t>
            </a:r>
            <a:r>
              <a:rPr lang="en-US" sz="2200" dirty="0"/>
              <a:t>has lower computational cost than traditional regression </a:t>
            </a:r>
            <a:r>
              <a:rPr lang="en-US" sz="2200" dirty="0" smtClean="0"/>
              <a:t>model </a:t>
            </a:r>
          </a:p>
          <a:p>
            <a:pPr marL="0" indent="0">
              <a:buNone/>
            </a:pPr>
            <a:r>
              <a:rPr lang="en-US" sz="2200" dirty="0" smtClean="0"/>
              <a:t>b) It </a:t>
            </a:r>
            <a:r>
              <a:rPr lang="en-US" sz="2200" dirty="0"/>
              <a:t>takes neighborhood information into account</a:t>
            </a:r>
            <a:r>
              <a:rPr lang="en-US" sz="2200" dirty="0"/>
              <a:t> </a:t>
            </a:r>
          </a:p>
          <a:p>
            <a:pPr marL="0" indent="0">
              <a:buNone/>
            </a:pPr>
            <a:r>
              <a:rPr lang="en-US" sz="2200" dirty="0" smtClean="0"/>
              <a:t>c) It </a:t>
            </a:r>
            <a:r>
              <a:rPr lang="en-US" sz="2200" dirty="0"/>
              <a:t>is less general than traditional regression model</a:t>
            </a:r>
            <a:r>
              <a:rPr lang="en-US" sz="2200" dirty="0"/>
              <a:t> </a:t>
            </a:r>
            <a:endParaRPr lang="en-US" sz="2200" dirty="0" smtClean="0"/>
          </a:p>
          <a:p>
            <a:pPr marL="0" indent="0">
              <a:buNone/>
            </a:pPr>
            <a:r>
              <a:rPr lang="en-US" sz="2200" dirty="0" smtClean="0"/>
              <a:t>d</a:t>
            </a:r>
            <a:r>
              <a:rPr lang="en-US" sz="2200" dirty="0"/>
              <a:t>) </a:t>
            </a:r>
            <a:r>
              <a:rPr lang="en-US" sz="2200" dirty="0"/>
              <a:t>None of the above</a:t>
            </a:r>
            <a:r>
              <a:rPr lang="en-US" sz="2200" dirty="0"/>
              <a:t> 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41675805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Microsoft Sans Serif"/>
                <a:cs typeface="Microsoft Sans Serif"/>
              </a:rPr>
              <a:t>Outline</a:t>
            </a:r>
            <a:endParaRPr lang="en-US" dirty="0">
              <a:latin typeface="Microsoft Sans Serif"/>
              <a:cs typeface="Microsoft Sans Serif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587500"/>
            <a:ext cx="8610600" cy="4051300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sz="2400" dirty="0" smtClean="0">
                <a:latin typeface="Microsoft Sans Serif"/>
                <a:cs typeface="Microsoft Sans Serif"/>
              </a:rPr>
              <a:t>Motivation, Spatial Pattern Families</a:t>
            </a:r>
            <a:endParaRPr lang="en-US" sz="2400" dirty="0">
              <a:latin typeface="Microsoft Sans Serif"/>
              <a:cs typeface="Microsoft Sans Serif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Spatial </a:t>
            </a:r>
            <a:r>
              <a:rPr lang="en-US" sz="2400" dirty="0"/>
              <a:t>data types and relationships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Limitations of Traditional Statistics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Location Prediction model </a:t>
            </a:r>
            <a:endParaRPr lang="en-US" sz="2400" dirty="0" smtClean="0"/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rgbClr val="FF0000"/>
                </a:solidFill>
              </a:rPr>
              <a:t>Hotspots </a:t>
            </a:r>
            <a:endParaRPr lang="en-US" sz="2400" dirty="0" smtClean="0">
              <a:solidFill>
                <a:srgbClr val="FF0000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Spatial outliers </a:t>
            </a:r>
            <a:endParaRPr lang="en-US" sz="2400" dirty="0" smtClean="0"/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Colocations and Co-occurrences </a:t>
            </a:r>
            <a:endParaRPr lang="en-US" sz="2400" dirty="0" smtClean="0"/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Summary:  What is special about mining spatial data</a:t>
            </a:r>
            <a:r>
              <a:rPr lang="en-US" sz="2400" dirty="0" smtClean="0"/>
              <a:t>?</a:t>
            </a:r>
          </a:p>
          <a:p>
            <a:pPr marL="0" indent="0">
              <a:buNone/>
            </a:pPr>
            <a:endParaRPr lang="en-US" sz="2400" dirty="0" smtClean="0">
              <a:latin typeface="Microsoft Sans Serif"/>
              <a:cs typeface="Microsoft Sans Serif"/>
            </a:endParaRPr>
          </a:p>
          <a:p>
            <a:endParaRPr lang="en-US" dirty="0" smtClean="0">
              <a:latin typeface="Microsoft Sans Serif"/>
              <a:cs typeface="Microsoft Sans Serif"/>
            </a:endParaRPr>
          </a:p>
          <a:p>
            <a:pPr marL="457200" lvl="1" indent="0">
              <a:buNone/>
            </a:pPr>
            <a:endParaRPr lang="en-US" dirty="0">
              <a:latin typeface="Microsoft Sans Serif"/>
              <a:cs typeface="Microsoft Sans Serif"/>
            </a:endParaRPr>
          </a:p>
        </p:txBody>
      </p:sp>
      <p:pic>
        <p:nvPicPr>
          <p:cNvPr id="4" name="Picture 3" descr="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7000" y="5621054"/>
            <a:ext cx="1241778" cy="1089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6511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Learning 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After this segment, students will be able to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Compare </a:t>
            </a:r>
            <a:r>
              <a:rPr lang="en-US" sz="24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traditional &amp; spatial </a:t>
            </a:r>
            <a:r>
              <a:rPr lang="en-US" sz="2400" dirty="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clustering methods</a:t>
            </a:r>
            <a:endParaRPr lang="en-US" sz="2400" dirty="0"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Contrast </a:t>
            </a:r>
            <a:r>
              <a:rPr lang="en-US" sz="2400" dirty="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K-Means and </a:t>
            </a:r>
            <a:r>
              <a:rPr lang="en-US" sz="2400" dirty="0" err="1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SatScan</a:t>
            </a:r>
            <a:endParaRPr lang="en-US" sz="2400" dirty="0"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US" sz="2400" dirty="0" smtClean="0"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pic>
        <p:nvPicPr>
          <p:cNvPr id="4" name="Picture 3" descr="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7000" y="5621054"/>
            <a:ext cx="1241778" cy="1089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9633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600" dirty="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Clustering Question</a:t>
            </a:r>
            <a:endParaRPr lang="en-US" sz="3600" dirty="0"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1" indent="0">
              <a:lnSpc>
                <a:spcPct val="80000"/>
              </a:lnSpc>
              <a:buNone/>
              <a:defRPr/>
            </a:pPr>
            <a:r>
              <a:rPr lang="en-US" altLang="en-US" sz="2000" dirty="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Question: What </a:t>
            </a:r>
            <a:r>
              <a:rPr lang="en-US" altLang="en-US" sz="20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are natural groups of points?</a:t>
            </a:r>
          </a:p>
          <a:p>
            <a:endParaRPr lang="en-US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9109" y="2579525"/>
            <a:ext cx="2506365" cy="282978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glow rad="127000">
              <a:schemeClr val="bg1"/>
            </a:glow>
            <a:outerShdw dist="35921" dir="2700000" algn="ctr" rotWithShape="0">
              <a:schemeClr val="bg2"/>
            </a:outerShdw>
          </a:effectLst>
        </p:spPr>
      </p:pic>
      <p:pic>
        <p:nvPicPr>
          <p:cNvPr id="34" name="Picture 33" descr="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7000" y="5621054"/>
            <a:ext cx="1241778" cy="1089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936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3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3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600" dirty="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Maps Reveal Spatial Groups</a:t>
            </a:r>
            <a:endParaRPr lang="en-US" sz="3600" dirty="0"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1" indent="0">
              <a:lnSpc>
                <a:spcPct val="80000"/>
              </a:lnSpc>
              <a:buNone/>
              <a:defRPr/>
            </a:pPr>
            <a:r>
              <a:rPr lang="en-US" sz="2000" dirty="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Map shows </a:t>
            </a:r>
            <a:r>
              <a:rPr lang="en-US" sz="20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2 </a:t>
            </a:r>
            <a:r>
              <a:rPr lang="en-US" sz="2000" dirty="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spatial groups</a:t>
            </a:r>
            <a:r>
              <a:rPr lang="en-US" sz="20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!</a:t>
            </a:r>
          </a:p>
          <a:p>
            <a:endParaRPr lang="en-US" dirty="0"/>
          </a:p>
        </p:txBody>
      </p:sp>
      <p:pic>
        <p:nvPicPr>
          <p:cNvPr id="14338" name="Picture 2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3949" y="2583310"/>
            <a:ext cx="2505456" cy="282549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glow rad="127000">
              <a:schemeClr val="bg1"/>
            </a:glow>
            <a:outerShdw dist="35921" dir="2700000" algn="ctr" rotWithShape="0">
              <a:schemeClr val="bg2"/>
            </a:outerShdw>
          </a:effectLst>
        </p:spPr>
      </p:pic>
      <p:grpSp>
        <p:nvGrpSpPr>
          <p:cNvPr id="6" name="Group 74"/>
          <p:cNvGrpSpPr>
            <a:grpSpLocks/>
          </p:cNvGrpSpPr>
          <p:nvPr/>
        </p:nvGrpSpPr>
        <p:grpSpPr bwMode="auto">
          <a:xfrm>
            <a:off x="4011832" y="2254469"/>
            <a:ext cx="4205287" cy="3019425"/>
            <a:chOff x="4389122" y="411513"/>
            <a:chExt cx="4206194" cy="3019245"/>
          </a:xfrm>
        </p:grpSpPr>
        <p:cxnSp>
          <p:nvCxnSpPr>
            <p:cNvPr id="7" name="Straight Connector 6"/>
            <p:cNvCxnSpPr/>
            <p:nvPr/>
          </p:nvCxnSpPr>
          <p:spPr>
            <a:xfrm flipH="1" flipV="1">
              <a:off x="5481558" y="492076"/>
              <a:ext cx="4763" cy="25557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5211624" y="2881516"/>
              <a:ext cx="301848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6583520" y="3060892"/>
              <a:ext cx="273109" cy="33970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600" dirty="0"/>
                <a:t>x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757501" y="1556032"/>
              <a:ext cx="277872" cy="33811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600" dirty="0"/>
                <a:t>y</a:t>
              </a:r>
            </a:p>
          </p:txBody>
        </p:sp>
        <p:cxnSp>
          <p:nvCxnSpPr>
            <p:cNvPr id="11" name="Straight Connector 10"/>
            <p:cNvCxnSpPr/>
            <p:nvPr/>
          </p:nvCxnSpPr>
          <p:spPr>
            <a:xfrm>
              <a:off x="5486321" y="1963995"/>
              <a:ext cx="274379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5486321" y="595652"/>
              <a:ext cx="274379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5486321" y="1506823"/>
              <a:ext cx="274379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5481558" y="2421168"/>
              <a:ext cx="274379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5505375" y="1049650"/>
              <a:ext cx="274379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H="1" flipV="1">
              <a:off x="7310752" y="505169"/>
              <a:ext cx="4763" cy="25557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H="1" flipV="1">
              <a:off x="6396155" y="505169"/>
              <a:ext cx="4763" cy="25557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H="1" flipV="1">
              <a:off x="6853453" y="505169"/>
              <a:ext cx="4763" cy="25557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H="1" flipV="1">
              <a:off x="7768051" y="505169"/>
              <a:ext cx="4763" cy="25557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 flipV="1">
              <a:off x="8225349" y="505169"/>
              <a:ext cx="4763" cy="25557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 flipV="1">
              <a:off x="5943619" y="505169"/>
              <a:ext cx="4764" cy="25557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5751491" y="2791033"/>
              <a:ext cx="392197" cy="33811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600" dirty="0"/>
                <a:t>30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6647034" y="2791033"/>
              <a:ext cx="393785" cy="33811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600" dirty="0"/>
                <a:t>40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7561631" y="2791033"/>
              <a:ext cx="393785" cy="33811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600" dirty="0"/>
                <a:t>50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5121117" y="1784618"/>
              <a:ext cx="392198" cy="33811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600" dirty="0"/>
                <a:t>10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5121117" y="870273"/>
              <a:ext cx="392198" cy="33811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600" dirty="0"/>
                <a:t>20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5808653" y="2238616"/>
              <a:ext cx="317568" cy="36986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dirty="0"/>
                <a:t>A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8066565" y="433737"/>
              <a:ext cx="290575" cy="36986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dirty="0"/>
                <a:t>F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5792775" y="1768744"/>
              <a:ext cx="296926" cy="36986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dirty="0"/>
                <a:t>E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316422" y="2237029"/>
              <a:ext cx="327096" cy="36827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dirty="0"/>
                <a:t>D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7629908" y="1322684"/>
              <a:ext cx="308041" cy="36827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dirty="0"/>
                <a:t>C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7609266" y="411513"/>
              <a:ext cx="309629" cy="36986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dirty="0"/>
                <a:t>B</a:t>
              </a: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4389122" y="411513"/>
              <a:ext cx="4206194" cy="30192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pic>
        <p:nvPicPr>
          <p:cNvPr id="34" name="Picture 33" descr="logo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7000" y="5621054"/>
            <a:ext cx="1241778" cy="1089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1799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6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K-Means </a:t>
            </a:r>
            <a:r>
              <a:rPr lang="en-US" altLang="en-US" sz="3600" dirty="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Algorithm</a:t>
            </a:r>
            <a:endParaRPr lang="en-US" altLang="en-US" sz="3600" dirty="0"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1" indent="0">
              <a:lnSpc>
                <a:spcPct val="80000"/>
              </a:lnSpc>
              <a:buNone/>
              <a:defRPr/>
            </a:pPr>
            <a:r>
              <a:rPr lang="en-US" sz="2000" dirty="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1. Start with random seeds</a:t>
            </a:r>
            <a:endParaRPr lang="en-US" sz="2000" dirty="0"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endParaRPr lang="en-US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7332" y="2713256"/>
            <a:ext cx="2374100" cy="269458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glow rad="127000">
              <a:schemeClr val="bg1"/>
            </a:glow>
            <a:outerShdw dist="35921" dir="2700000" algn="ctr" rotWithShape="0">
              <a:schemeClr val="bg2"/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596106" y="2254469"/>
            <a:ext cx="642937" cy="3698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/>
              <a:t>K = </a:t>
            </a:r>
            <a:r>
              <a:rPr lang="en-US" dirty="0">
                <a:solidFill>
                  <a:srgbClr val="FF0000"/>
                </a:solidFill>
              </a:rPr>
              <a:t>2</a:t>
            </a:r>
          </a:p>
        </p:txBody>
      </p:sp>
      <p:grpSp>
        <p:nvGrpSpPr>
          <p:cNvPr id="6" name="Group 74"/>
          <p:cNvGrpSpPr>
            <a:grpSpLocks/>
          </p:cNvGrpSpPr>
          <p:nvPr/>
        </p:nvGrpSpPr>
        <p:grpSpPr bwMode="auto">
          <a:xfrm>
            <a:off x="4011832" y="2254469"/>
            <a:ext cx="4205287" cy="3019425"/>
            <a:chOff x="4389122" y="411513"/>
            <a:chExt cx="4206194" cy="3019245"/>
          </a:xfrm>
        </p:grpSpPr>
        <p:cxnSp>
          <p:nvCxnSpPr>
            <p:cNvPr id="7" name="Straight Connector 6"/>
            <p:cNvCxnSpPr/>
            <p:nvPr/>
          </p:nvCxnSpPr>
          <p:spPr>
            <a:xfrm flipH="1" flipV="1">
              <a:off x="5481558" y="505169"/>
              <a:ext cx="4763" cy="25557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5211624" y="2881516"/>
              <a:ext cx="301848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6583520" y="3060892"/>
              <a:ext cx="273109" cy="33970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600" dirty="0"/>
                <a:t>x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757501" y="1556032"/>
              <a:ext cx="277872" cy="33811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600" dirty="0"/>
                <a:t>y</a:t>
              </a:r>
            </a:p>
          </p:txBody>
        </p:sp>
        <p:cxnSp>
          <p:nvCxnSpPr>
            <p:cNvPr id="11" name="Straight Connector 10"/>
            <p:cNvCxnSpPr/>
            <p:nvPr/>
          </p:nvCxnSpPr>
          <p:spPr>
            <a:xfrm>
              <a:off x="5486321" y="1963995"/>
              <a:ext cx="274379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5486321" y="595652"/>
              <a:ext cx="274379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5486321" y="1506823"/>
              <a:ext cx="274379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5481558" y="2421168"/>
              <a:ext cx="274379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5505375" y="1049650"/>
              <a:ext cx="274379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H="1" flipV="1">
              <a:off x="7310752" y="505169"/>
              <a:ext cx="4763" cy="25557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H="1" flipV="1">
              <a:off x="6396155" y="505169"/>
              <a:ext cx="4763" cy="25557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H="1" flipV="1">
              <a:off x="6853453" y="505169"/>
              <a:ext cx="4763" cy="25557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H="1" flipV="1">
              <a:off x="7768051" y="505169"/>
              <a:ext cx="4763" cy="25557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 flipV="1">
              <a:off x="8225349" y="505169"/>
              <a:ext cx="4763" cy="25557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 flipV="1">
              <a:off x="5943619" y="505169"/>
              <a:ext cx="4764" cy="25557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5751491" y="2791033"/>
              <a:ext cx="392197" cy="33811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600" dirty="0"/>
                <a:t>30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6647034" y="2791033"/>
              <a:ext cx="393785" cy="33811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600" dirty="0"/>
                <a:t>40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7561631" y="2791033"/>
              <a:ext cx="393785" cy="33811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600" dirty="0"/>
                <a:t>50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5121117" y="1784618"/>
              <a:ext cx="392198" cy="33811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600" dirty="0"/>
                <a:t>10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5121117" y="870273"/>
              <a:ext cx="392198" cy="33811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600" dirty="0"/>
                <a:t>20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5808653" y="2238616"/>
              <a:ext cx="317568" cy="36986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dirty="0"/>
                <a:t>A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8066565" y="433737"/>
              <a:ext cx="290575" cy="36986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dirty="0"/>
                <a:t>F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5792775" y="1768744"/>
              <a:ext cx="296926" cy="36986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dirty="0"/>
                <a:t>E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316422" y="2237029"/>
              <a:ext cx="327096" cy="36827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dirty="0"/>
                <a:t>D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7629908" y="1322684"/>
              <a:ext cx="308041" cy="36827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dirty="0"/>
                <a:t>C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7609266" y="411513"/>
              <a:ext cx="309629" cy="36986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dirty="0"/>
                <a:t>B</a:t>
              </a: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4389122" y="411513"/>
              <a:ext cx="4206194" cy="30192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sp>
        <p:nvSpPr>
          <p:cNvPr id="63" name="Rectangle 62"/>
          <p:cNvSpPr/>
          <p:nvPr/>
        </p:nvSpPr>
        <p:spPr>
          <a:xfrm>
            <a:off x="7680161" y="2253675"/>
            <a:ext cx="333375" cy="36988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5" name="Rectangle 64"/>
          <p:cNvSpPr/>
          <p:nvPr/>
        </p:nvSpPr>
        <p:spPr>
          <a:xfrm>
            <a:off x="7255859" y="3164107"/>
            <a:ext cx="333375" cy="369887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2878137" y="3293488"/>
            <a:ext cx="333375" cy="36988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7" name="TextBox 66"/>
          <p:cNvSpPr txBox="1"/>
          <p:nvPr/>
        </p:nvSpPr>
        <p:spPr>
          <a:xfrm>
            <a:off x="3240087" y="3320475"/>
            <a:ext cx="662361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6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Seed</a:t>
            </a:r>
          </a:p>
        </p:txBody>
      </p:sp>
      <p:sp>
        <p:nvSpPr>
          <p:cNvPr id="68" name="Rectangle 67"/>
          <p:cNvSpPr/>
          <p:nvPr/>
        </p:nvSpPr>
        <p:spPr>
          <a:xfrm>
            <a:off x="2878137" y="2866450"/>
            <a:ext cx="333375" cy="369888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9" name="TextBox 68"/>
          <p:cNvSpPr txBox="1"/>
          <p:nvPr/>
        </p:nvSpPr>
        <p:spPr>
          <a:xfrm>
            <a:off x="3243262" y="2866450"/>
            <a:ext cx="662361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6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Seed</a:t>
            </a:r>
          </a:p>
        </p:txBody>
      </p:sp>
      <p:pic>
        <p:nvPicPr>
          <p:cNvPr id="70" name="Picture 69" descr="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7000" y="5621054"/>
            <a:ext cx="1241778" cy="1089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9291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6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K-Means </a:t>
            </a:r>
            <a:r>
              <a:rPr lang="en-US" altLang="en-US" sz="3600" dirty="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Algorithm</a:t>
            </a:r>
            <a:endParaRPr lang="en-US" altLang="en-US" sz="3600" dirty="0"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1" indent="0">
              <a:lnSpc>
                <a:spcPct val="80000"/>
              </a:lnSpc>
              <a:buNone/>
              <a:defRPr/>
            </a:pPr>
            <a:r>
              <a:rPr lang="en-US" sz="2000" dirty="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2. Assign points to closest seed</a:t>
            </a:r>
            <a:endParaRPr lang="en-US" sz="2000" dirty="0"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endParaRPr lang="en-US" dirty="0"/>
          </a:p>
        </p:txBody>
      </p:sp>
      <p:pic>
        <p:nvPicPr>
          <p:cNvPr id="14338" name="Picture 2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6624" y="2708210"/>
            <a:ext cx="2377440" cy="269748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glow rad="127000">
              <a:schemeClr val="bg1"/>
            </a:glow>
            <a:outerShdw dist="35921" dir="2700000" algn="ctr" rotWithShape="0">
              <a:schemeClr val="bg2"/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596106" y="2254469"/>
            <a:ext cx="642937" cy="3698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/>
              <a:t>K = </a:t>
            </a:r>
            <a:r>
              <a:rPr lang="en-US" dirty="0">
                <a:solidFill>
                  <a:srgbClr val="FF0000"/>
                </a:solidFill>
              </a:rPr>
              <a:t>2</a:t>
            </a:r>
          </a:p>
        </p:txBody>
      </p:sp>
      <p:grpSp>
        <p:nvGrpSpPr>
          <p:cNvPr id="6" name="Group 74"/>
          <p:cNvGrpSpPr>
            <a:grpSpLocks/>
          </p:cNvGrpSpPr>
          <p:nvPr/>
        </p:nvGrpSpPr>
        <p:grpSpPr bwMode="auto">
          <a:xfrm>
            <a:off x="4633914" y="1654395"/>
            <a:ext cx="3620466" cy="2008980"/>
            <a:chOff x="4389122" y="411513"/>
            <a:chExt cx="4206194" cy="3019245"/>
          </a:xfrm>
        </p:grpSpPr>
        <p:cxnSp>
          <p:nvCxnSpPr>
            <p:cNvPr id="7" name="Straight Connector 6"/>
            <p:cNvCxnSpPr/>
            <p:nvPr/>
          </p:nvCxnSpPr>
          <p:spPr>
            <a:xfrm flipH="1" flipV="1">
              <a:off x="5481558" y="505169"/>
              <a:ext cx="4763" cy="25557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5211624" y="2881516"/>
              <a:ext cx="301848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6583520" y="3060892"/>
              <a:ext cx="273109" cy="33970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600" dirty="0"/>
                <a:t>x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757501" y="1556032"/>
              <a:ext cx="277872" cy="33811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600" dirty="0"/>
                <a:t>y</a:t>
              </a:r>
            </a:p>
          </p:txBody>
        </p:sp>
        <p:cxnSp>
          <p:nvCxnSpPr>
            <p:cNvPr id="11" name="Straight Connector 10"/>
            <p:cNvCxnSpPr/>
            <p:nvPr/>
          </p:nvCxnSpPr>
          <p:spPr>
            <a:xfrm>
              <a:off x="5486321" y="1963995"/>
              <a:ext cx="274379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5486321" y="595652"/>
              <a:ext cx="274379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5486321" y="1506823"/>
              <a:ext cx="274379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5481558" y="2421168"/>
              <a:ext cx="274379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5505375" y="1049650"/>
              <a:ext cx="274379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H="1" flipV="1">
              <a:off x="7310752" y="505169"/>
              <a:ext cx="4763" cy="25557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H="1" flipV="1">
              <a:off x="6396155" y="505169"/>
              <a:ext cx="4763" cy="25557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H="1" flipV="1">
              <a:off x="6853453" y="505169"/>
              <a:ext cx="4763" cy="25557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H="1" flipV="1">
              <a:off x="7768051" y="505169"/>
              <a:ext cx="4763" cy="25557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 flipV="1">
              <a:off x="8225349" y="505169"/>
              <a:ext cx="4763" cy="25557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 flipV="1">
              <a:off x="5943619" y="505169"/>
              <a:ext cx="4764" cy="25557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5751491" y="2791033"/>
              <a:ext cx="392197" cy="33811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600" dirty="0"/>
                <a:t>30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6647034" y="2791033"/>
              <a:ext cx="393785" cy="33811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600" dirty="0"/>
                <a:t>40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7561631" y="2791033"/>
              <a:ext cx="393785" cy="33811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600" dirty="0"/>
                <a:t>50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5121117" y="1784618"/>
              <a:ext cx="392198" cy="33811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600" dirty="0"/>
                <a:t>10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5121117" y="870273"/>
              <a:ext cx="392198" cy="33811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600" dirty="0"/>
                <a:t>20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5808653" y="2238616"/>
              <a:ext cx="317568" cy="36986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dirty="0"/>
                <a:t>A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8103880" y="500408"/>
              <a:ext cx="290575" cy="36986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dirty="0"/>
                <a:t>F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5792775" y="1768744"/>
              <a:ext cx="296926" cy="36986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dirty="0"/>
                <a:t>E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316422" y="2237029"/>
              <a:ext cx="327096" cy="36827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dirty="0"/>
                <a:t>D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7629908" y="1322684"/>
              <a:ext cx="308041" cy="36827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dirty="0"/>
                <a:t>C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7609266" y="411513"/>
              <a:ext cx="309629" cy="36986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dirty="0"/>
                <a:t>B</a:t>
              </a: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4389122" y="411513"/>
              <a:ext cx="4206194" cy="30192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sp>
        <p:nvSpPr>
          <p:cNvPr id="63" name="Rectangle 62"/>
          <p:cNvSpPr/>
          <p:nvPr/>
        </p:nvSpPr>
        <p:spPr>
          <a:xfrm>
            <a:off x="7862320" y="1763773"/>
            <a:ext cx="250111" cy="24610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3456206" y="2712984"/>
            <a:ext cx="333375" cy="36988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7" name="TextBox 66"/>
          <p:cNvSpPr txBox="1"/>
          <p:nvPr/>
        </p:nvSpPr>
        <p:spPr>
          <a:xfrm>
            <a:off x="3818156" y="2739971"/>
            <a:ext cx="662361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6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Seed</a:t>
            </a:r>
          </a:p>
        </p:txBody>
      </p:sp>
      <p:sp>
        <p:nvSpPr>
          <p:cNvPr id="68" name="Rectangle 67"/>
          <p:cNvSpPr/>
          <p:nvPr/>
        </p:nvSpPr>
        <p:spPr>
          <a:xfrm>
            <a:off x="3456206" y="2285946"/>
            <a:ext cx="333375" cy="369888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9" name="TextBox 68"/>
          <p:cNvSpPr txBox="1"/>
          <p:nvPr/>
        </p:nvSpPr>
        <p:spPr>
          <a:xfrm>
            <a:off x="3821331" y="2285946"/>
            <a:ext cx="662361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6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Seed</a:t>
            </a:r>
          </a:p>
        </p:txBody>
      </p:sp>
      <p:grpSp>
        <p:nvGrpSpPr>
          <p:cNvPr id="40" name="Group 74"/>
          <p:cNvGrpSpPr>
            <a:grpSpLocks/>
          </p:cNvGrpSpPr>
          <p:nvPr/>
        </p:nvGrpSpPr>
        <p:grpSpPr bwMode="auto">
          <a:xfrm>
            <a:off x="4633914" y="3856829"/>
            <a:ext cx="3620466" cy="1876038"/>
            <a:chOff x="3474732" y="501194"/>
            <a:chExt cx="4206194" cy="3019245"/>
          </a:xfrm>
        </p:grpSpPr>
        <p:cxnSp>
          <p:nvCxnSpPr>
            <p:cNvPr id="41" name="Straight Connector 40"/>
            <p:cNvCxnSpPr/>
            <p:nvPr/>
          </p:nvCxnSpPr>
          <p:spPr>
            <a:xfrm flipH="1" flipV="1">
              <a:off x="4567168" y="594851"/>
              <a:ext cx="4763" cy="25557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4297234" y="2971197"/>
              <a:ext cx="301848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/>
            <p:cNvSpPr txBox="1"/>
            <p:nvPr/>
          </p:nvSpPr>
          <p:spPr>
            <a:xfrm>
              <a:off x="5669130" y="3150574"/>
              <a:ext cx="273109" cy="33970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600" dirty="0"/>
                <a:t>x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3959023" y="1634601"/>
              <a:ext cx="276285" cy="33811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600" dirty="0"/>
                <a:t>y</a:t>
              </a:r>
            </a:p>
          </p:txBody>
        </p:sp>
        <p:cxnSp>
          <p:nvCxnSpPr>
            <p:cNvPr id="45" name="Straight Connector 44"/>
            <p:cNvCxnSpPr/>
            <p:nvPr/>
          </p:nvCxnSpPr>
          <p:spPr>
            <a:xfrm>
              <a:off x="4571931" y="2053676"/>
              <a:ext cx="274379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>
              <a:off x="4571931" y="685333"/>
              <a:ext cx="274379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>
              <a:off x="4571931" y="1596504"/>
              <a:ext cx="274379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>
              <a:off x="4567168" y="2510849"/>
              <a:ext cx="274379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>
              <a:off x="4590985" y="1139331"/>
              <a:ext cx="274379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 flipH="1" flipV="1">
              <a:off x="6396362" y="594851"/>
              <a:ext cx="4763" cy="25557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 flipH="1" flipV="1">
              <a:off x="5481765" y="594851"/>
              <a:ext cx="4763" cy="25557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 flipH="1" flipV="1">
              <a:off x="5939063" y="594851"/>
              <a:ext cx="4763" cy="25557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 flipH="1" flipV="1">
              <a:off x="6853661" y="594851"/>
              <a:ext cx="4763" cy="25557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 flipH="1" flipV="1">
              <a:off x="7310959" y="594851"/>
              <a:ext cx="4763" cy="25557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 flipH="1" flipV="1">
              <a:off x="5029229" y="594851"/>
              <a:ext cx="4764" cy="25557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/>
            <p:cNvSpPr txBox="1"/>
            <p:nvPr/>
          </p:nvSpPr>
          <p:spPr>
            <a:xfrm>
              <a:off x="4837101" y="2880715"/>
              <a:ext cx="392197" cy="33811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600" dirty="0"/>
                <a:t>30</a:t>
              </a: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5732644" y="2880715"/>
              <a:ext cx="393785" cy="33811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600" dirty="0"/>
                <a:t>40</a:t>
              </a: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6647241" y="2880715"/>
              <a:ext cx="393785" cy="33811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600" dirty="0"/>
                <a:t>50</a:t>
              </a: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4206727" y="1874300"/>
              <a:ext cx="392198" cy="33811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600" dirty="0"/>
                <a:t>10</a:t>
              </a: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4206727" y="959955"/>
              <a:ext cx="392198" cy="33811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600" dirty="0"/>
                <a:t>20</a:t>
              </a: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4894263" y="2328298"/>
              <a:ext cx="317568" cy="36986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dirty="0">
                  <a:solidFill>
                    <a:srgbClr val="00B050"/>
                  </a:solidFill>
                </a:rPr>
                <a:t>A</a:t>
              </a: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7152175" y="523418"/>
              <a:ext cx="290575" cy="36986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dirty="0">
                  <a:solidFill>
                    <a:srgbClr val="FF0000"/>
                  </a:solidFill>
                </a:rPr>
                <a:t>F</a:t>
              </a: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4878385" y="1858426"/>
              <a:ext cx="296926" cy="36986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dirty="0">
                  <a:solidFill>
                    <a:srgbClr val="00B050"/>
                  </a:solidFill>
                </a:rPr>
                <a:t>E</a:t>
              </a: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4402032" y="2326710"/>
              <a:ext cx="327096" cy="36827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dirty="0">
                  <a:solidFill>
                    <a:srgbClr val="00B050"/>
                  </a:solidFill>
                </a:rPr>
                <a:t>D</a:t>
              </a: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6715518" y="1412365"/>
              <a:ext cx="308041" cy="36827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dirty="0">
                  <a:solidFill>
                    <a:srgbClr val="00B050"/>
                  </a:solidFill>
                </a:rPr>
                <a:t>C</a:t>
              </a: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6694876" y="501194"/>
              <a:ext cx="309629" cy="36986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dirty="0">
                  <a:solidFill>
                    <a:srgbClr val="FF0000"/>
                  </a:solidFill>
                </a:rPr>
                <a:t>B</a:t>
              </a:r>
            </a:p>
          </p:txBody>
        </p:sp>
        <p:sp>
          <p:nvSpPr>
            <p:cNvPr id="73" name="Rectangle 72"/>
            <p:cNvSpPr/>
            <p:nvPr/>
          </p:nvSpPr>
          <p:spPr>
            <a:xfrm>
              <a:off x="3474732" y="501194"/>
              <a:ext cx="4206194" cy="30192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sp>
        <p:nvSpPr>
          <p:cNvPr id="74" name="Rectangle 73"/>
          <p:cNvSpPr/>
          <p:nvPr/>
        </p:nvSpPr>
        <p:spPr>
          <a:xfrm>
            <a:off x="7473531" y="2305850"/>
            <a:ext cx="250111" cy="24610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7840333" y="3925534"/>
            <a:ext cx="250111" cy="24610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7482486" y="4463917"/>
            <a:ext cx="250111" cy="24610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77" name="Picture 76" descr="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7000" y="5621054"/>
            <a:ext cx="1241778" cy="1089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2200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6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Data Mining vs. Database Querying </a:t>
            </a:r>
            <a:endParaRPr lang="en-US" sz="3600" dirty="0"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612490"/>
            <a:ext cx="8610600" cy="4026310"/>
          </a:xfrm>
        </p:spPr>
        <p:txBody>
          <a:bodyPr/>
          <a:lstStyle/>
          <a:p>
            <a:r>
              <a:rPr lang="en-US" altLang="en-US" sz="2400" dirty="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Recall Database Querying (e.g., SQL3/OGIS)</a:t>
            </a:r>
            <a:endParaRPr lang="en-US" altLang="en-US" sz="2400" dirty="0"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en-US" sz="20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Can not </a:t>
            </a:r>
            <a:r>
              <a:rPr lang="en-US" altLang="en-US" sz="2000" dirty="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answer questions </a:t>
            </a:r>
            <a:r>
              <a:rPr lang="en-US" altLang="en-US" sz="20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about </a:t>
            </a:r>
            <a:r>
              <a:rPr lang="en-US" altLang="en-US" sz="2000" dirty="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items </a:t>
            </a:r>
            <a:r>
              <a:rPr lang="en-US" altLang="en-US" sz="20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not in the database</a:t>
            </a:r>
            <a:r>
              <a:rPr lang="en-US" altLang="en-US" sz="2000" dirty="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!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altLang="en-US" sz="16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Ex. Predict tomorrow’s weather or credit-worthiness of a new customer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en-US" sz="2000" dirty="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Can </a:t>
            </a:r>
            <a:r>
              <a:rPr lang="en-US" altLang="en-US" sz="20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not </a:t>
            </a:r>
            <a:r>
              <a:rPr lang="en-US" altLang="en-US" sz="2000" dirty="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efficiently answer complex questions beyond joins</a:t>
            </a:r>
            <a:endParaRPr lang="en-US" altLang="en-US" sz="2000" dirty="0"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lvl="2">
              <a:buFont typeface="Arial" panose="020B0604020202020204" pitchFamily="34" charset="0"/>
              <a:buChar char="•"/>
            </a:pPr>
            <a:r>
              <a:rPr lang="en-US" altLang="en-US" sz="16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Ex. What are natural groups of customers? 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altLang="en-US" sz="16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Ex. Which subsets of items are bought together?</a:t>
            </a:r>
          </a:p>
          <a:p>
            <a:r>
              <a:rPr lang="en-US" altLang="en-US" sz="24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Data Mining may help with above questions!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en-US" sz="20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Prediction Models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en-US" sz="20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Clustering, Associations, …</a:t>
            </a:r>
          </a:p>
          <a:p>
            <a:endParaRPr lang="en-US" dirty="0"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pic>
        <p:nvPicPr>
          <p:cNvPr id="4" name="Picture 3" descr="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7000" y="5621054"/>
            <a:ext cx="1241778" cy="1089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0689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6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K-Means </a:t>
            </a:r>
            <a:r>
              <a:rPr lang="en-US" altLang="en-US" sz="3600" dirty="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Algorithm</a:t>
            </a:r>
            <a:endParaRPr lang="en-US" altLang="en-US" sz="3600" dirty="0"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1" indent="0">
              <a:lnSpc>
                <a:spcPct val="80000"/>
              </a:lnSpc>
              <a:buNone/>
              <a:defRPr/>
            </a:pPr>
            <a:r>
              <a:rPr lang="en-US" sz="2000" dirty="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3. Revise seeds to group centers</a:t>
            </a:r>
            <a:endParaRPr lang="en-US" sz="2000" dirty="0"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endParaRPr lang="en-US" dirty="0"/>
          </a:p>
        </p:txBody>
      </p:sp>
      <p:pic>
        <p:nvPicPr>
          <p:cNvPr id="14338" name="Picture 2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6619" y="2714091"/>
            <a:ext cx="2377440" cy="269748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glow rad="127000">
              <a:schemeClr val="bg1"/>
            </a:glow>
            <a:outerShdw dist="35921" dir="2700000" algn="ctr" rotWithShape="0">
              <a:schemeClr val="bg2"/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596106" y="2254469"/>
            <a:ext cx="642937" cy="3698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/>
              <a:t>K = </a:t>
            </a:r>
            <a:r>
              <a:rPr lang="en-US" dirty="0">
                <a:solidFill>
                  <a:srgbClr val="FF0000"/>
                </a:solidFill>
              </a:rPr>
              <a:t>2</a:t>
            </a:r>
          </a:p>
        </p:txBody>
      </p:sp>
      <p:grpSp>
        <p:nvGrpSpPr>
          <p:cNvPr id="40" name="Group 74"/>
          <p:cNvGrpSpPr>
            <a:grpSpLocks/>
          </p:cNvGrpSpPr>
          <p:nvPr/>
        </p:nvGrpSpPr>
        <p:grpSpPr bwMode="auto">
          <a:xfrm>
            <a:off x="4531517" y="3756219"/>
            <a:ext cx="3747519" cy="1976647"/>
            <a:chOff x="3474732" y="501194"/>
            <a:chExt cx="4206194" cy="3019245"/>
          </a:xfrm>
        </p:grpSpPr>
        <p:cxnSp>
          <p:nvCxnSpPr>
            <p:cNvPr id="41" name="Straight Connector 40"/>
            <p:cNvCxnSpPr/>
            <p:nvPr/>
          </p:nvCxnSpPr>
          <p:spPr>
            <a:xfrm flipH="1" flipV="1">
              <a:off x="4567168" y="594851"/>
              <a:ext cx="4763" cy="25557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4297234" y="2971197"/>
              <a:ext cx="301848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/>
            <p:cNvSpPr txBox="1"/>
            <p:nvPr/>
          </p:nvSpPr>
          <p:spPr>
            <a:xfrm>
              <a:off x="5669130" y="3150574"/>
              <a:ext cx="273109" cy="33970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600" dirty="0"/>
                <a:t>x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3959023" y="1634601"/>
              <a:ext cx="276285" cy="33811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600" dirty="0"/>
                <a:t>y</a:t>
              </a:r>
            </a:p>
          </p:txBody>
        </p:sp>
        <p:cxnSp>
          <p:nvCxnSpPr>
            <p:cNvPr id="45" name="Straight Connector 44"/>
            <p:cNvCxnSpPr/>
            <p:nvPr/>
          </p:nvCxnSpPr>
          <p:spPr>
            <a:xfrm>
              <a:off x="4571931" y="2053676"/>
              <a:ext cx="274379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>
              <a:off x="4571931" y="685333"/>
              <a:ext cx="274379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>
              <a:off x="4571931" y="1596504"/>
              <a:ext cx="274379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>
              <a:off x="4567168" y="2510849"/>
              <a:ext cx="274379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>
              <a:off x="4590985" y="1139331"/>
              <a:ext cx="274379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 flipH="1" flipV="1">
              <a:off x="6396362" y="594851"/>
              <a:ext cx="4763" cy="25557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 flipH="1" flipV="1">
              <a:off x="5481765" y="594851"/>
              <a:ext cx="4763" cy="25557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 flipH="1" flipV="1">
              <a:off x="5939063" y="594851"/>
              <a:ext cx="4763" cy="25557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 flipH="1" flipV="1">
              <a:off x="6853661" y="594851"/>
              <a:ext cx="4763" cy="25557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 flipH="1" flipV="1">
              <a:off x="7310959" y="594851"/>
              <a:ext cx="4763" cy="25557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 flipH="1" flipV="1">
              <a:off x="5029229" y="594851"/>
              <a:ext cx="4764" cy="25557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/>
            <p:cNvSpPr txBox="1"/>
            <p:nvPr/>
          </p:nvSpPr>
          <p:spPr>
            <a:xfrm>
              <a:off x="4837101" y="2880715"/>
              <a:ext cx="392197" cy="33811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600" dirty="0"/>
                <a:t>30</a:t>
              </a: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5732644" y="2880715"/>
              <a:ext cx="393785" cy="33811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600" dirty="0"/>
                <a:t>40</a:t>
              </a: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6647241" y="2880715"/>
              <a:ext cx="393785" cy="33811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600" dirty="0"/>
                <a:t>50</a:t>
              </a: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4206727" y="1874300"/>
              <a:ext cx="392198" cy="33811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600" dirty="0"/>
                <a:t>10</a:t>
              </a: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4206727" y="959955"/>
              <a:ext cx="392198" cy="33811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600" dirty="0"/>
                <a:t>20</a:t>
              </a: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4894263" y="2328298"/>
              <a:ext cx="317568" cy="36986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dirty="0">
                  <a:solidFill>
                    <a:srgbClr val="00B050"/>
                  </a:solidFill>
                </a:rPr>
                <a:t>A</a:t>
              </a: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7152175" y="523418"/>
              <a:ext cx="290575" cy="36986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dirty="0">
                  <a:solidFill>
                    <a:srgbClr val="FF0000"/>
                  </a:solidFill>
                </a:rPr>
                <a:t>F</a:t>
              </a: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4878385" y="1858426"/>
              <a:ext cx="296926" cy="36986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dirty="0">
                  <a:solidFill>
                    <a:srgbClr val="00B050"/>
                  </a:solidFill>
                </a:rPr>
                <a:t>E</a:t>
              </a: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4402032" y="2326710"/>
              <a:ext cx="327096" cy="36827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dirty="0">
                  <a:solidFill>
                    <a:srgbClr val="00B050"/>
                  </a:solidFill>
                </a:rPr>
                <a:t>D</a:t>
              </a: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6715518" y="1412365"/>
              <a:ext cx="308041" cy="36827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dirty="0">
                  <a:solidFill>
                    <a:srgbClr val="00B050"/>
                  </a:solidFill>
                </a:rPr>
                <a:t>C</a:t>
              </a: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6694876" y="501194"/>
              <a:ext cx="309629" cy="36986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dirty="0">
                  <a:solidFill>
                    <a:srgbClr val="FF0000"/>
                  </a:solidFill>
                </a:rPr>
                <a:t>B</a:t>
              </a:r>
            </a:p>
          </p:txBody>
        </p:sp>
        <p:sp>
          <p:nvSpPr>
            <p:cNvPr id="73" name="Rectangle 72"/>
            <p:cNvSpPr/>
            <p:nvPr/>
          </p:nvSpPr>
          <p:spPr>
            <a:xfrm>
              <a:off x="3474732" y="501194"/>
              <a:ext cx="4206194" cy="30192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sp>
        <p:nvSpPr>
          <p:cNvPr id="77" name="TextBox 76"/>
          <p:cNvSpPr txBox="1"/>
          <p:nvPr/>
        </p:nvSpPr>
        <p:spPr>
          <a:xfrm>
            <a:off x="3005137" y="3854260"/>
            <a:ext cx="1526380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6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Revised seeds</a:t>
            </a:r>
          </a:p>
        </p:txBody>
      </p:sp>
      <p:sp>
        <p:nvSpPr>
          <p:cNvPr id="78" name="Rectangle 77"/>
          <p:cNvSpPr/>
          <p:nvPr/>
        </p:nvSpPr>
        <p:spPr>
          <a:xfrm>
            <a:off x="3413124" y="3627248"/>
            <a:ext cx="92075" cy="103187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3778249" y="3627248"/>
            <a:ext cx="92075" cy="93662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6452023" y="4673948"/>
            <a:ext cx="88371" cy="81887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7721070" y="3907169"/>
            <a:ext cx="86874" cy="74328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82" name="Picture 81" descr="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7000" y="5621054"/>
            <a:ext cx="1241778" cy="1089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390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6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K-Means </a:t>
            </a:r>
            <a:r>
              <a:rPr lang="en-US" altLang="en-US" sz="3600" dirty="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Algorithm</a:t>
            </a:r>
            <a:endParaRPr lang="en-US" altLang="en-US" sz="3600" dirty="0"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1" indent="0">
              <a:lnSpc>
                <a:spcPct val="80000"/>
              </a:lnSpc>
              <a:buNone/>
              <a:defRPr/>
            </a:pPr>
            <a:r>
              <a:rPr lang="en-US" sz="20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2. Assign points to closest seed</a:t>
            </a:r>
          </a:p>
          <a:p>
            <a:endParaRPr lang="en-US" dirty="0"/>
          </a:p>
        </p:txBody>
      </p:sp>
      <p:pic>
        <p:nvPicPr>
          <p:cNvPr id="14338" name="Picture 2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6620" y="2699398"/>
            <a:ext cx="2377440" cy="269748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glow rad="127000">
              <a:schemeClr val="bg1"/>
            </a:glow>
            <a:outerShdw dist="35921" dir="2700000" algn="ctr" rotWithShape="0">
              <a:schemeClr val="bg2"/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596106" y="2254469"/>
            <a:ext cx="642937" cy="3698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/>
              <a:t>K = </a:t>
            </a:r>
            <a:r>
              <a:rPr lang="en-US" dirty="0">
                <a:solidFill>
                  <a:srgbClr val="FF0000"/>
                </a:solidFill>
              </a:rPr>
              <a:t>2</a:t>
            </a:r>
          </a:p>
        </p:txBody>
      </p:sp>
      <p:grpSp>
        <p:nvGrpSpPr>
          <p:cNvPr id="40" name="Group 74"/>
          <p:cNvGrpSpPr>
            <a:grpSpLocks/>
          </p:cNvGrpSpPr>
          <p:nvPr/>
        </p:nvGrpSpPr>
        <p:grpSpPr bwMode="auto">
          <a:xfrm>
            <a:off x="4531517" y="3756219"/>
            <a:ext cx="3747519" cy="1976647"/>
            <a:chOff x="3474732" y="501194"/>
            <a:chExt cx="4206194" cy="3019245"/>
          </a:xfrm>
        </p:grpSpPr>
        <p:cxnSp>
          <p:nvCxnSpPr>
            <p:cNvPr id="41" name="Straight Connector 40"/>
            <p:cNvCxnSpPr/>
            <p:nvPr/>
          </p:nvCxnSpPr>
          <p:spPr>
            <a:xfrm flipH="1" flipV="1">
              <a:off x="4567168" y="594851"/>
              <a:ext cx="4763" cy="25557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4297234" y="2971197"/>
              <a:ext cx="301848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/>
            <p:cNvSpPr txBox="1"/>
            <p:nvPr/>
          </p:nvSpPr>
          <p:spPr>
            <a:xfrm>
              <a:off x="5669130" y="3150574"/>
              <a:ext cx="273109" cy="33970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600" dirty="0"/>
                <a:t>x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3959023" y="1634601"/>
              <a:ext cx="276285" cy="33811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600" dirty="0"/>
                <a:t>y</a:t>
              </a:r>
            </a:p>
          </p:txBody>
        </p:sp>
        <p:cxnSp>
          <p:nvCxnSpPr>
            <p:cNvPr id="45" name="Straight Connector 44"/>
            <p:cNvCxnSpPr/>
            <p:nvPr/>
          </p:nvCxnSpPr>
          <p:spPr>
            <a:xfrm>
              <a:off x="4571931" y="2053676"/>
              <a:ext cx="274379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>
              <a:off x="4571931" y="685333"/>
              <a:ext cx="274379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>
              <a:off x="4571931" y="1596504"/>
              <a:ext cx="274379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>
              <a:off x="4567168" y="2510849"/>
              <a:ext cx="274379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>
              <a:off x="4590985" y="1139331"/>
              <a:ext cx="274379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 flipH="1" flipV="1">
              <a:off x="6396362" y="594851"/>
              <a:ext cx="4763" cy="25557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 flipH="1" flipV="1">
              <a:off x="5481765" y="594851"/>
              <a:ext cx="4763" cy="25557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 flipH="1" flipV="1">
              <a:off x="5939063" y="594851"/>
              <a:ext cx="4763" cy="25557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 flipH="1" flipV="1">
              <a:off x="6853661" y="594851"/>
              <a:ext cx="4763" cy="25557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 flipH="1" flipV="1">
              <a:off x="7310959" y="594851"/>
              <a:ext cx="4763" cy="25557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 flipH="1" flipV="1">
              <a:off x="5029229" y="594851"/>
              <a:ext cx="4764" cy="25557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/>
            <p:cNvSpPr txBox="1"/>
            <p:nvPr/>
          </p:nvSpPr>
          <p:spPr>
            <a:xfrm>
              <a:off x="4837101" y="2880715"/>
              <a:ext cx="392197" cy="33811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600" dirty="0"/>
                <a:t>30</a:t>
              </a: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5732644" y="2880715"/>
              <a:ext cx="393785" cy="33811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600" dirty="0"/>
                <a:t>40</a:t>
              </a: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6647241" y="2880715"/>
              <a:ext cx="393785" cy="33811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600" dirty="0"/>
                <a:t>50</a:t>
              </a: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4206727" y="1874300"/>
              <a:ext cx="392198" cy="33811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600" dirty="0"/>
                <a:t>10</a:t>
              </a: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4206727" y="959955"/>
              <a:ext cx="392198" cy="33811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600" dirty="0"/>
                <a:t>20</a:t>
              </a: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4894263" y="2328298"/>
              <a:ext cx="317568" cy="36986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dirty="0">
                  <a:solidFill>
                    <a:srgbClr val="00B050"/>
                  </a:solidFill>
                </a:rPr>
                <a:t>A</a:t>
              </a: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7152175" y="523418"/>
              <a:ext cx="290575" cy="36986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dirty="0">
                  <a:solidFill>
                    <a:srgbClr val="FF0000"/>
                  </a:solidFill>
                </a:rPr>
                <a:t>F</a:t>
              </a: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4878385" y="1858426"/>
              <a:ext cx="296926" cy="36986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dirty="0">
                  <a:solidFill>
                    <a:srgbClr val="00B050"/>
                  </a:solidFill>
                </a:rPr>
                <a:t>E</a:t>
              </a: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4402032" y="2326710"/>
              <a:ext cx="327096" cy="36827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dirty="0">
                  <a:solidFill>
                    <a:srgbClr val="00B050"/>
                  </a:solidFill>
                </a:rPr>
                <a:t>D</a:t>
              </a: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6715518" y="1412365"/>
              <a:ext cx="308041" cy="36827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dirty="0">
                  <a:solidFill>
                    <a:srgbClr val="00B050"/>
                  </a:solidFill>
                </a:rPr>
                <a:t>C</a:t>
              </a: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6694876" y="501194"/>
              <a:ext cx="309629" cy="36986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dirty="0">
                  <a:solidFill>
                    <a:srgbClr val="FF0000"/>
                  </a:solidFill>
                </a:rPr>
                <a:t>B</a:t>
              </a:r>
            </a:p>
          </p:txBody>
        </p:sp>
        <p:sp>
          <p:nvSpPr>
            <p:cNvPr id="73" name="Rectangle 72"/>
            <p:cNvSpPr/>
            <p:nvPr/>
          </p:nvSpPr>
          <p:spPr>
            <a:xfrm>
              <a:off x="3474732" y="501194"/>
              <a:ext cx="4206194" cy="30192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sp>
        <p:nvSpPr>
          <p:cNvPr id="77" name="TextBox 76"/>
          <p:cNvSpPr txBox="1"/>
          <p:nvPr/>
        </p:nvSpPr>
        <p:spPr>
          <a:xfrm>
            <a:off x="3005137" y="3854260"/>
            <a:ext cx="1526380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6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Revised seeds</a:t>
            </a:r>
          </a:p>
        </p:txBody>
      </p:sp>
      <p:sp>
        <p:nvSpPr>
          <p:cNvPr id="78" name="Rectangle 77"/>
          <p:cNvSpPr/>
          <p:nvPr/>
        </p:nvSpPr>
        <p:spPr>
          <a:xfrm>
            <a:off x="3413124" y="3627248"/>
            <a:ext cx="92075" cy="103187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3778249" y="3627248"/>
            <a:ext cx="92075" cy="93662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6452023" y="4673948"/>
            <a:ext cx="88371" cy="81887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7721070" y="3907169"/>
            <a:ext cx="86874" cy="74328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grpSp>
        <p:nvGrpSpPr>
          <p:cNvPr id="39" name="Group 78"/>
          <p:cNvGrpSpPr>
            <a:grpSpLocks/>
          </p:cNvGrpSpPr>
          <p:nvPr/>
        </p:nvGrpSpPr>
        <p:grpSpPr bwMode="auto">
          <a:xfrm>
            <a:off x="4531516" y="1504950"/>
            <a:ext cx="3747519" cy="2122298"/>
            <a:chOff x="3474732" y="501194"/>
            <a:chExt cx="4206194" cy="3019245"/>
          </a:xfrm>
        </p:grpSpPr>
        <p:cxnSp>
          <p:nvCxnSpPr>
            <p:cNvPr id="63" name="Straight Connector 62"/>
            <p:cNvCxnSpPr/>
            <p:nvPr/>
          </p:nvCxnSpPr>
          <p:spPr>
            <a:xfrm flipH="1" flipV="1">
              <a:off x="4568342" y="594851"/>
              <a:ext cx="3174" cy="25557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>
              <a:off x="4296924" y="2971197"/>
              <a:ext cx="301893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TextBox 65"/>
            <p:cNvSpPr txBox="1"/>
            <p:nvPr/>
          </p:nvSpPr>
          <p:spPr>
            <a:xfrm>
              <a:off x="5669889" y="3150574"/>
              <a:ext cx="271419" cy="33970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600" dirty="0"/>
                <a:t>x</a:t>
              </a: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3928684" y="1829853"/>
              <a:ext cx="277767" cy="33970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600" dirty="0"/>
                <a:t>y</a:t>
              </a:r>
            </a:p>
          </p:txBody>
        </p:sp>
        <p:cxnSp>
          <p:nvCxnSpPr>
            <p:cNvPr id="68" name="Straight Connector 67"/>
            <p:cNvCxnSpPr/>
            <p:nvPr/>
          </p:nvCxnSpPr>
          <p:spPr>
            <a:xfrm>
              <a:off x="4571516" y="2053676"/>
              <a:ext cx="274434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>
              <a:off x="4571516" y="685333"/>
              <a:ext cx="274434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>
              <a:off x="4571516" y="1596504"/>
              <a:ext cx="274434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>
              <a:off x="4568342" y="2510849"/>
              <a:ext cx="274275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>
              <a:off x="4590563" y="1139331"/>
              <a:ext cx="274434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/>
            <p:nvPr/>
          </p:nvCxnSpPr>
          <p:spPr>
            <a:xfrm flipH="1" flipV="1">
              <a:off x="6396846" y="594851"/>
              <a:ext cx="3174" cy="25557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/>
          </p:nvCxnSpPr>
          <p:spPr>
            <a:xfrm flipH="1" flipV="1">
              <a:off x="5482594" y="594851"/>
              <a:ext cx="3174" cy="25557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/>
            <p:nvPr/>
          </p:nvCxnSpPr>
          <p:spPr>
            <a:xfrm flipH="1" flipV="1">
              <a:off x="5939720" y="594851"/>
              <a:ext cx="3174" cy="25557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/>
          </p:nvCxnSpPr>
          <p:spPr>
            <a:xfrm flipH="1" flipV="1">
              <a:off x="6853972" y="594851"/>
              <a:ext cx="4762" cy="25557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/>
            <p:nvPr/>
          </p:nvCxnSpPr>
          <p:spPr>
            <a:xfrm flipH="1" flipV="1">
              <a:off x="7311098" y="594851"/>
              <a:ext cx="4762" cy="25557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/>
            <p:nvPr/>
          </p:nvCxnSpPr>
          <p:spPr>
            <a:xfrm flipH="1" flipV="1">
              <a:off x="5028642" y="594851"/>
              <a:ext cx="4762" cy="25557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TextBox 87"/>
            <p:cNvSpPr txBox="1"/>
            <p:nvPr/>
          </p:nvSpPr>
          <p:spPr>
            <a:xfrm>
              <a:off x="4836587" y="2880715"/>
              <a:ext cx="393636" cy="33811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600" dirty="0"/>
                <a:t>30</a:t>
              </a:r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5733378" y="2880715"/>
              <a:ext cx="393636" cy="33811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600" dirty="0"/>
                <a:t>40</a:t>
              </a:r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6647630" y="2880715"/>
              <a:ext cx="393636" cy="33811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600" dirty="0"/>
                <a:t>50</a:t>
              </a:r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4206451" y="1874300"/>
              <a:ext cx="393636" cy="33811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600" dirty="0"/>
                <a:t>10</a:t>
              </a:r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4206451" y="959955"/>
              <a:ext cx="393636" cy="33811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600" dirty="0"/>
                <a:t>20</a:t>
              </a:r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4893727" y="2328298"/>
              <a:ext cx="319035" cy="36986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dirty="0">
                  <a:solidFill>
                    <a:srgbClr val="00B050"/>
                  </a:solidFill>
                </a:rPr>
                <a:t>A</a:t>
              </a:r>
            </a:p>
          </p:txBody>
        </p:sp>
        <p:sp>
          <p:nvSpPr>
            <p:cNvPr id="94" name="TextBox 93"/>
            <p:cNvSpPr txBox="1"/>
            <p:nvPr/>
          </p:nvSpPr>
          <p:spPr>
            <a:xfrm>
              <a:off x="7152374" y="523418"/>
              <a:ext cx="290466" cy="36986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dirty="0">
                  <a:solidFill>
                    <a:srgbClr val="FF0000"/>
                  </a:solidFill>
                </a:rPr>
                <a:t>F</a:t>
              </a:r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4879442" y="1858426"/>
              <a:ext cx="296815" cy="36986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dirty="0">
                  <a:solidFill>
                    <a:srgbClr val="00B050"/>
                  </a:solidFill>
                </a:rPr>
                <a:t>E</a:t>
              </a:r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4401682" y="2326710"/>
              <a:ext cx="328559" cy="36827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dirty="0">
                  <a:solidFill>
                    <a:srgbClr val="00B050"/>
                  </a:solidFill>
                </a:rPr>
                <a:t>D</a:t>
              </a: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6715882" y="1412365"/>
              <a:ext cx="307925" cy="36827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dirty="0">
                  <a:solidFill>
                    <a:srgbClr val="FF0000"/>
                  </a:solidFill>
                </a:rPr>
                <a:t>C</a:t>
              </a:r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6695248" y="501194"/>
              <a:ext cx="309513" cy="36986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dirty="0">
                  <a:solidFill>
                    <a:srgbClr val="FF0000"/>
                  </a:solidFill>
                </a:rPr>
                <a:t>B</a:t>
              </a:r>
            </a:p>
          </p:txBody>
        </p:sp>
        <p:sp>
          <p:nvSpPr>
            <p:cNvPr id="99" name="Rectangle 98"/>
            <p:cNvSpPr/>
            <p:nvPr/>
          </p:nvSpPr>
          <p:spPr>
            <a:xfrm>
              <a:off x="3474732" y="501194"/>
              <a:ext cx="4206194" cy="30192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sp>
        <p:nvSpPr>
          <p:cNvPr id="100" name="TextBox 99"/>
          <p:cNvSpPr txBox="1"/>
          <p:nvPr/>
        </p:nvSpPr>
        <p:spPr>
          <a:xfrm>
            <a:off x="3090096" y="2354627"/>
            <a:ext cx="1356462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6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Colors show</a:t>
            </a:r>
          </a:p>
          <a:p>
            <a:pPr>
              <a:defRPr/>
            </a:pPr>
            <a:r>
              <a:rPr lang="en-US" sz="16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closest Seed</a:t>
            </a:r>
          </a:p>
        </p:txBody>
      </p:sp>
      <p:sp>
        <p:nvSpPr>
          <p:cNvPr id="101" name="Rectangle 100"/>
          <p:cNvSpPr/>
          <p:nvPr/>
        </p:nvSpPr>
        <p:spPr>
          <a:xfrm>
            <a:off x="6572893" y="2493128"/>
            <a:ext cx="88371" cy="81887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7734253" y="1674668"/>
            <a:ext cx="92075" cy="93662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103" name="Picture 102" descr="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7000" y="5621054"/>
            <a:ext cx="1241778" cy="1089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2989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6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K-Means </a:t>
            </a:r>
            <a:r>
              <a:rPr lang="en-US" altLang="en-US" sz="3600" dirty="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Algorithm</a:t>
            </a:r>
            <a:endParaRPr lang="en-US" altLang="en-US" sz="3600" dirty="0"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520572"/>
            <a:ext cx="8610600" cy="4118228"/>
          </a:xfrm>
        </p:spPr>
        <p:txBody>
          <a:bodyPr/>
          <a:lstStyle/>
          <a:p>
            <a:pPr marL="0" lvl="1" indent="0">
              <a:lnSpc>
                <a:spcPct val="80000"/>
              </a:lnSpc>
              <a:buNone/>
              <a:defRPr/>
            </a:pPr>
            <a:r>
              <a:rPr lang="en-US" sz="2000" dirty="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3. Revise seeds to group centers</a:t>
            </a:r>
          </a:p>
          <a:p>
            <a:endParaRPr lang="en-US" dirty="0"/>
          </a:p>
        </p:txBody>
      </p:sp>
      <p:pic>
        <p:nvPicPr>
          <p:cNvPr id="14338" name="Picture 2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3344" y="2694714"/>
            <a:ext cx="2377440" cy="269748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glow rad="127000">
              <a:schemeClr val="bg1"/>
            </a:glow>
            <a:outerShdw dist="35921" dir="2700000" algn="ctr" rotWithShape="0">
              <a:schemeClr val="bg2"/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596106" y="2254469"/>
            <a:ext cx="642937" cy="3698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/>
              <a:t>K = </a:t>
            </a:r>
            <a:r>
              <a:rPr lang="en-US" dirty="0">
                <a:solidFill>
                  <a:srgbClr val="FF0000"/>
                </a:solidFill>
              </a:rPr>
              <a:t>2</a:t>
            </a:r>
          </a:p>
        </p:txBody>
      </p:sp>
      <p:grpSp>
        <p:nvGrpSpPr>
          <p:cNvPr id="40" name="Group 74"/>
          <p:cNvGrpSpPr>
            <a:grpSpLocks/>
          </p:cNvGrpSpPr>
          <p:nvPr/>
        </p:nvGrpSpPr>
        <p:grpSpPr bwMode="auto">
          <a:xfrm>
            <a:off x="5032949" y="3756219"/>
            <a:ext cx="3747519" cy="1976647"/>
            <a:chOff x="3474732" y="501194"/>
            <a:chExt cx="4206194" cy="3019245"/>
          </a:xfrm>
        </p:grpSpPr>
        <p:cxnSp>
          <p:nvCxnSpPr>
            <p:cNvPr id="41" name="Straight Connector 40"/>
            <p:cNvCxnSpPr/>
            <p:nvPr/>
          </p:nvCxnSpPr>
          <p:spPr>
            <a:xfrm flipH="1" flipV="1">
              <a:off x="4567168" y="594851"/>
              <a:ext cx="4763" cy="25557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4297234" y="2971197"/>
              <a:ext cx="301848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/>
            <p:cNvSpPr txBox="1"/>
            <p:nvPr/>
          </p:nvSpPr>
          <p:spPr>
            <a:xfrm>
              <a:off x="5669130" y="3150574"/>
              <a:ext cx="273109" cy="33970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600" dirty="0"/>
                <a:t>x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3959023" y="1634601"/>
              <a:ext cx="276285" cy="33811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600" dirty="0"/>
                <a:t>y</a:t>
              </a:r>
            </a:p>
          </p:txBody>
        </p:sp>
        <p:cxnSp>
          <p:nvCxnSpPr>
            <p:cNvPr id="45" name="Straight Connector 44"/>
            <p:cNvCxnSpPr/>
            <p:nvPr/>
          </p:nvCxnSpPr>
          <p:spPr>
            <a:xfrm>
              <a:off x="4571931" y="2053676"/>
              <a:ext cx="274379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>
              <a:off x="4571931" y="685333"/>
              <a:ext cx="274379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>
              <a:off x="4571931" y="1596504"/>
              <a:ext cx="274379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>
              <a:off x="4567168" y="2510849"/>
              <a:ext cx="274379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>
              <a:off x="4590985" y="1139331"/>
              <a:ext cx="274379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 flipH="1" flipV="1">
              <a:off x="6396362" y="594851"/>
              <a:ext cx="4763" cy="25557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 flipH="1" flipV="1">
              <a:off x="5481765" y="594851"/>
              <a:ext cx="4763" cy="25557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 flipH="1" flipV="1">
              <a:off x="5939063" y="594851"/>
              <a:ext cx="4763" cy="25557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 flipH="1" flipV="1">
              <a:off x="6853661" y="594851"/>
              <a:ext cx="4763" cy="25557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 flipH="1" flipV="1">
              <a:off x="7310959" y="594851"/>
              <a:ext cx="4763" cy="25557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 flipH="1" flipV="1">
              <a:off x="5029229" y="594851"/>
              <a:ext cx="4764" cy="25557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/>
            <p:cNvSpPr txBox="1"/>
            <p:nvPr/>
          </p:nvSpPr>
          <p:spPr>
            <a:xfrm>
              <a:off x="4837101" y="2880715"/>
              <a:ext cx="392197" cy="33811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600" dirty="0"/>
                <a:t>30</a:t>
              </a: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5732644" y="2880715"/>
              <a:ext cx="393785" cy="33811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600" dirty="0"/>
                <a:t>40</a:t>
              </a: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6647241" y="2880715"/>
              <a:ext cx="393785" cy="33811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600" dirty="0"/>
                <a:t>50</a:t>
              </a: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4206727" y="1874300"/>
              <a:ext cx="392198" cy="33811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600" dirty="0"/>
                <a:t>10</a:t>
              </a: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4206727" y="959955"/>
              <a:ext cx="392198" cy="33811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600" dirty="0"/>
                <a:t>20</a:t>
              </a: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4894263" y="2328298"/>
              <a:ext cx="317568" cy="36986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dirty="0">
                  <a:solidFill>
                    <a:srgbClr val="00B050"/>
                  </a:solidFill>
                </a:rPr>
                <a:t>A</a:t>
              </a: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7152175" y="523418"/>
              <a:ext cx="290575" cy="36986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dirty="0">
                  <a:solidFill>
                    <a:srgbClr val="FF0000"/>
                  </a:solidFill>
                </a:rPr>
                <a:t>F</a:t>
              </a: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4878385" y="1858426"/>
              <a:ext cx="296926" cy="36986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dirty="0">
                  <a:solidFill>
                    <a:srgbClr val="00B050"/>
                  </a:solidFill>
                </a:rPr>
                <a:t>E</a:t>
              </a: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4402032" y="2326710"/>
              <a:ext cx="327096" cy="36827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dirty="0">
                  <a:solidFill>
                    <a:srgbClr val="00B050"/>
                  </a:solidFill>
                </a:rPr>
                <a:t>D</a:t>
              </a: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6715518" y="1412365"/>
              <a:ext cx="394385" cy="56413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dirty="0">
                  <a:solidFill>
                    <a:srgbClr val="FF0000"/>
                  </a:solidFill>
                </a:rPr>
                <a:t>C</a:t>
              </a: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6694876" y="501194"/>
              <a:ext cx="309629" cy="36986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dirty="0">
                  <a:solidFill>
                    <a:srgbClr val="FF0000"/>
                  </a:solidFill>
                </a:rPr>
                <a:t>B</a:t>
              </a:r>
            </a:p>
          </p:txBody>
        </p:sp>
        <p:sp>
          <p:nvSpPr>
            <p:cNvPr id="73" name="Rectangle 72"/>
            <p:cNvSpPr/>
            <p:nvPr/>
          </p:nvSpPr>
          <p:spPr>
            <a:xfrm>
              <a:off x="3474732" y="501194"/>
              <a:ext cx="4206194" cy="30192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sp>
        <p:nvSpPr>
          <p:cNvPr id="77" name="TextBox 76"/>
          <p:cNvSpPr txBox="1"/>
          <p:nvPr/>
        </p:nvSpPr>
        <p:spPr>
          <a:xfrm>
            <a:off x="3459161" y="4306221"/>
            <a:ext cx="1526380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6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Revised seeds</a:t>
            </a:r>
          </a:p>
        </p:txBody>
      </p:sp>
      <p:sp>
        <p:nvSpPr>
          <p:cNvPr id="78" name="Rectangle 77"/>
          <p:cNvSpPr/>
          <p:nvPr/>
        </p:nvSpPr>
        <p:spPr>
          <a:xfrm>
            <a:off x="3867148" y="4079209"/>
            <a:ext cx="92075" cy="103187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4232273" y="4079209"/>
            <a:ext cx="92075" cy="93662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6246754" y="4952392"/>
            <a:ext cx="88371" cy="81887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8186608" y="4172871"/>
            <a:ext cx="86874" cy="74328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grpSp>
        <p:nvGrpSpPr>
          <p:cNvPr id="39" name="Group 78"/>
          <p:cNvGrpSpPr>
            <a:grpSpLocks/>
          </p:cNvGrpSpPr>
          <p:nvPr/>
        </p:nvGrpSpPr>
        <p:grpSpPr bwMode="auto">
          <a:xfrm>
            <a:off x="5013284" y="1504950"/>
            <a:ext cx="3747519" cy="2122298"/>
            <a:chOff x="3474732" y="501194"/>
            <a:chExt cx="4206194" cy="3019245"/>
          </a:xfrm>
        </p:grpSpPr>
        <p:cxnSp>
          <p:nvCxnSpPr>
            <p:cNvPr id="63" name="Straight Connector 62"/>
            <p:cNvCxnSpPr/>
            <p:nvPr/>
          </p:nvCxnSpPr>
          <p:spPr>
            <a:xfrm flipH="1" flipV="1">
              <a:off x="4568342" y="594851"/>
              <a:ext cx="3174" cy="25557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>
              <a:off x="4296924" y="2971197"/>
              <a:ext cx="301893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TextBox 65"/>
            <p:cNvSpPr txBox="1"/>
            <p:nvPr/>
          </p:nvSpPr>
          <p:spPr>
            <a:xfrm>
              <a:off x="5669889" y="3150574"/>
              <a:ext cx="271419" cy="33970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600" dirty="0"/>
                <a:t>x</a:t>
              </a: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3928684" y="1829853"/>
              <a:ext cx="277767" cy="33970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600" dirty="0"/>
                <a:t>y</a:t>
              </a:r>
            </a:p>
          </p:txBody>
        </p:sp>
        <p:cxnSp>
          <p:nvCxnSpPr>
            <p:cNvPr id="68" name="Straight Connector 67"/>
            <p:cNvCxnSpPr/>
            <p:nvPr/>
          </p:nvCxnSpPr>
          <p:spPr>
            <a:xfrm>
              <a:off x="4571516" y="2053676"/>
              <a:ext cx="274434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>
              <a:off x="4571516" y="685333"/>
              <a:ext cx="274434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>
              <a:off x="4571516" y="1596504"/>
              <a:ext cx="274434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>
              <a:off x="4568342" y="2510849"/>
              <a:ext cx="274275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>
              <a:off x="4590563" y="1139331"/>
              <a:ext cx="274434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/>
            <p:nvPr/>
          </p:nvCxnSpPr>
          <p:spPr>
            <a:xfrm flipH="1" flipV="1">
              <a:off x="6396846" y="594851"/>
              <a:ext cx="3174" cy="25557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/>
          </p:nvCxnSpPr>
          <p:spPr>
            <a:xfrm flipH="1" flipV="1">
              <a:off x="5482594" y="594851"/>
              <a:ext cx="3174" cy="25557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/>
            <p:nvPr/>
          </p:nvCxnSpPr>
          <p:spPr>
            <a:xfrm flipH="1" flipV="1">
              <a:off x="5939720" y="594851"/>
              <a:ext cx="3174" cy="25557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/>
          </p:nvCxnSpPr>
          <p:spPr>
            <a:xfrm flipH="1" flipV="1">
              <a:off x="6853972" y="594851"/>
              <a:ext cx="4762" cy="25557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/>
            <p:nvPr/>
          </p:nvCxnSpPr>
          <p:spPr>
            <a:xfrm flipH="1" flipV="1">
              <a:off x="7311098" y="594851"/>
              <a:ext cx="4762" cy="25557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/>
            <p:nvPr/>
          </p:nvCxnSpPr>
          <p:spPr>
            <a:xfrm flipH="1" flipV="1">
              <a:off x="5028642" y="594851"/>
              <a:ext cx="4762" cy="25557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TextBox 87"/>
            <p:cNvSpPr txBox="1"/>
            <p:nvPr/>
          </p:nvSpPr>
          <p:spPr>
            <a:xfrm>
              <a:off x="4836587" y="2880715"/>
              <a:ext cx="393636" cy="33811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600" dirty="0"/>
                <a:t>30</a:t>
              </a:r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5733378" y="2880715"/>
              <a:ext cx="393636" cy="33811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600" dirty="0"/>
                <a:t>40</a:t>
              </a:r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6647630" y="2880715"/>
              <a:ext cx="393636" cy="33811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600" dirty="0"/>
                <a:t>50</a:t>
              </a:r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4206451" y="1874300"/>
              <a:ext cx="393636" cy="33811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600" dirty="0"/>
                <a:t>10</a:t>
              </a:r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4206451" y="959955"/>
              <a:ext cx="393636" cy="33811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600" dirty="0"/>
                <a:t>20</a:t>
              </a:r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4893727" y="2328298"/>
              <a:ext cx="319035" cy="36986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dirty="0">
                  <a:solidFill>
                    <a:srgbClr val="00B050"/>
                  </a:solidFill>
                </a:rPr>
                <a:t>A</a:t>
              </a:r>
            </a:p>
          </p:txBody>
        </p:sp>
        <p:sp>
          <p:nvSpPr>
            <p:cNvPr id="94" name="TextBox 93"/>
            <p:cNvSpPr txBox="1"/>
            <p:nvPr/>
          </p:nvSpPr>
          <p:spPr>
            <a:xfrm>
              <a:off x="7152374" y="523418"/>
              <a:ext cx="290466" cy="36986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dirty="0">
                  <a:solidFill>
                    <a:srgbClr val="FF0000"/>
                  </a:solidFill>
                </a:rPr>
                <a:t>F</a:t>
              </a:r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4879442" y="1858426"/>
              <a:ext cx="296815" cy="36986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dirty="0">
                  <a:solidFill>
                    <a:srgbClr val="00B050"/>
                  </a:solidFill>
                </a:rPr>
                <a:t>E</a:t>
              </a:r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4401682" y="2326710"/>
              <a:ext cx="328559" cy="36827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dirty="0">
                  <a:solidFill>
                    <a:srgbClr val="00B050"/>
                  </a:solidFill>
                </a:rPr>
                <a:t>D</a:t>
              </a: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6715882" y="1412365"/>
              <a:ext cx="307925" cy="36827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dirty="0">
                  <a:solidFill>
                    <a:srgbClr val="FF0000"/>
                  </a:solidFill>
                </a:rPr>
                <a:t>C</a:t>
              </a:r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6695248" y="501194"/>
              <a:ext cx="309513" cy="36986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dirty="0">
                  <a:solidFill>
                    <a:srgbClr val="FF0000"/>
                  </a:solidFill>
                </a:rPr>
                <a:t>B</a:t>
              </a:r>
            </a:p>
          </p:txBody>
        </p:sp>
        <p:sp>
          <p:nvSpPr>
            <p:cNvPr id="99" name="Rectangle 98"/>
            <p:cNvSpPr/>
            <p:nvPr/>
          </p:nvSpPr>
          <p:spPr>
            <a:xfrm>
              <a:off x="3474732" y="501194"/>
              <a:ext cx="4206194" cy="30192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sp>
        <p:nvSpPr>
          <p:cNvPr id="100" name="TextBox 99"/>
          <p:cNvSpPr txBox="1"/>
          <p:nvPr/>
        </p:nvSpPr>
        <p:spPr>
          <a:xfrm>
            <a:off x="3656822" y="2656398"/>
            <a:ext cx="1356462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6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Colors show</a:t>
            </a:r>
          </a:p>
          <a:p>
            <a:pPr>
              <a:defRPr/>
            </a:pPr>
            <a:r>
              <a:rPr lang="en-US" sz="16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closest Seed</a:t>
            </a:r>
          </a:p>
        </p:txBody>
      </p:sp>
      <p:sp>
        <p:nvSpPr>
          <p:cNvPr id="101" name="Rectangle 100"/>
          <p:cNvSpPr/>
          <p:nvPr/>
        </p:nvSpPr>
        <p:spPr>
          <a:xfrm>
            <a:off x="6246755" y="2788148"/>
            <a:ext cx="88371" cy="81887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8147720" y="1971432"/>
            <a:ext cx="92075" cy="93662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103" name="Picture 102" descr="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7000" y="5621054"/>
            <a:ext cx="1241778" cy="1089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3644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6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K-Means </a:t>
            </a:r>
            <a:r>
              <a:rPr lang="en-US" altLang="en-US" sz="3600" dirty="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Algorithm</a:t>
            </a:r>
            <a:endParaRPr lang="en-US" altLang="en-US" sz="3600" dirty="0"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647011"/>
            <a:ext cx="8610600" cy="3886200"/>
          </a:xfrm>
        </p:spPr>
        <p:txBody>
          <a:bodyPr/>
          <a:lstStyle/>
          <a:p>
            <a:pPr marL="0" lvl="1" indent="0">
              <a:lnSpc>
                <a:spcPct val="80000"/>
              </a:lnSpc>
              <a:buNone/>
              <a:defRPr/>
            </a:pPr>
            <a:r>
              <a:rPr lang="en-US" sz="2000" dirty="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If seeds changed then loop back to</a:t>
            </a:r>
          </a:p>
          <a:p>
            <a:pPr marL="0" lvl="1" indent="0">
              <a:lnSpc>
                <a:spcPct val="80000"/>
              </a:lnSpc>
              <a:buNone/>
              <a:defRPr/>
            </a:pPr>
            <a:r>
              <a:rPr lang="en-US" sz="2000" dirty="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Step 2. Assign points to closest seed</a:t>
            </a:r>
            <a:endParaRPr lang="en-US" sz="2000" dirty="0"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endParaRPr lang="en-US" dirty="0"/>
          </a:p>
        </p:txBody>
      </p:sp>
      <p:pic>
        <p:nvPicPr>
          <p:cNvPr id="14338" name="Picture 2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3344" y="2694728"/>
            <a:ext cx="2377440" cy="269748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glow rad="127000">
              <a:schemeClr val="bg1"/>
            </a:glow>
            <a:outerShdw dist="35921" dir="2700000" algn="ctr" rotWithShape="0">
              <a:schemeClr val="bg2"/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596106" y="2254469"/>
            <a:ext cx="642937" cy="3698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/>
              <a:t>K = </a:t>
            </a:r>
            <a:r>
              <a:rPr lang="en-US" dirty="0">
                <a:solidFill>
                  <a:srgbClr val="FF0000"/>
                </a:solidFill>
              </a:rPr>
              <a:t>2</a:t>
            </a:r>
          </a:p>
        </p:txBody>
      </p:sp>
      <p:grpSp>
        <p:nvGrpSpPr>
          <p:cNvPr id="40" name="Group 74"/>
          <p:cNvGrpSpPr>
            <a:grpSpLocks/>
          </p:cNvGrpSpPr>
          <p:nvPr/>
        </p:nvGrpSpPr>
        <p:grpSpPr bwMode="auto">
          <a:xfrm>
            <a:off x="4531517" y="3756219"/>
            <a:ext cx="3747519" cy="1976647"/>
            <a:chOff x="3474732" y="501194"/>
            <a:chExt cx="4206194" cy="3019245"/>
          </a:xfrm>
        </p:grpSpPr>
        <p:cxnSp>
          <p:nvCxnSpPr>
            <p:cNvPr id="41" name="Straight Connector 40"/>
            <p:cNvCxnSpPr/>
            <p:nvPr/>
          </p:nvCxnSpPr>
          <p:spPr>
            <a:xfrm flipH="1" flipV="1">
              <a:off x="4567168" y="594851"/>
              <a:ext cx="4763" cy="25557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4297234" y="2971197"/>
              <a:ext cx="301848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/>
            <p:cNvSpPr txBox="1"/>
            <p:nvPr/>
          </p:nvSpPr>
          <p:spPr>
            <a:xfrm>
              <a:off x="5669130" y="3150574"/>
              <a:ext cx="273109" cy="33970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600" dirty="0"/>
                <a:t>x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3959023" y="1634601"/>
              <a:ext cx="276285" cy="33811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600" dirty="0"/>
                <a:t>y</a:t>
              </a:r>
            </a:p>
          </p:txBody>
        </p:sp>
        <p:cxnSp>
          <p:nvCxnSpPr>
            <p:cNvPr id="45" name="Straight Connector 44"/>
            <p:cNvCxnSpPr/>
            <p:nvPr/>
          </p:nvCxnSpPr>
          <p:spPr>
            <a:xfrm>
              <a:off x="4571931" y="2053676"/>
              <a:ext cx="274379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>
              <a:off x="4571931" y="685333"/>
              <a:ext cx="274379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>
              <a:off x="4571931" y="1596504"/>
              <a:ext cx="274379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>
              <a:off x="4567168" y="2510849"/>
              <a:ext cx="274379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>
              <a:off x="4590985" y="1139331"/>
              <a:ext cx="274379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 flipH="1" flipV="1">
              <a:off x="6396362" y="594851"/>
              <a:ext cx="4763" cy="25557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 flipH="1" flipV="1">
              <a:off x="5481765" y="594851"/>
              <a:ext cx="4763" cy="25557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 flipH="1" flipV="1">
              <a:off x="5939063" y="594851"/>
              <a:ext cx="4763" cy="25557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 flipH="1" flipV="1">
              <a:off x="6853661" y="594851"/>
              <a:ext cx="4763" cy="25557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 flipH="1" flipV="1">
              <a:off x="7310959" y="594851"/>
              <a:ext cx="4763" cy="25557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 flipH="1" flipV="1">
              <a:off x="5029229" y="594851"/>
              <a:ext cx="4764" cy="25557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/>
            <p:cNvSpPr txBox="1"/>
            <p:nvPr/>
          </p:nvSpPr>
          <p:spPr>
            <a:xfrm>
              <a:off x="4837101" y="2880715"/>
              <a:ext cx="392197" cy="33811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600" dirty="0"/>
                <a:t>30</a:t>
              </a: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5732644" y="2880715"/>
              <a:ext cx="393785" cy="33811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600" dirty="0"/>
                <a:t>40</a:t>
              </a: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6647241" y="2880715"/>
              <a:ext cx="393785" cy="33811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600" dirty="0"/>
                <a:t>50</a:t>
              </a: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4206727" y="1874300"/>
              <a:ext cx="392198" cy="33811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600" dirty="0"/>
                <a:t>10</a:t>
              </a: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4206727" y="959955"/>
              <a:ext cx="392198" cy="33811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600" dirty="0"/>
                <a:t>20</a:t>
              </a: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4894263" y="2328298"/>
              <a:ext cx="317568" cy="36986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dirty="0">
                  <a:solidFill>
                    <a:srgbClr val="00B050"/>
                  </a:solidFill>
                </a:rPr>
                <a:t>A</a:t>
              </a: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7152175" y="523418"/>
              <a:ext cx="290575" cy="36986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dirty="0">
                  <a:solidFill>
                    <a:srgbClr val="FF0000"/>
                  </a:solidFill>
                </a:rPr>
                <a:t>F</a:t>
              </a: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4878385" y="1858426"/>
              <a:ext cx="296926" cy="36986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dirty="0">
                  <a:solidFill>
                    <a:srgbClr val="00B050"/>
                  </a:solidFill>
                </a:rPr>
                <a:t>E</a:t>
              </a: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4402032" y="2326710"/>
              <a:ext cx="327096" cy="36827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dirty="0">
                  <a:solidFill>
                    <a:srgbClr val="00B050"/>
                  </a:solidFill>
                </a:rPr>
                <a:t>D</a:t>
              </a: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6715518" y="1412365"/>
              <a:ext cx="394385" cy="56413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dirty="0">
                  <a:solidFill>
                    <a:srgbClr val="FF0000"/>
                  </a:solidFill>
                </a:rPr>
                <a:t>C</a:t>
              </a: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6694876" y="501194"/>
              <a:ext cx="309629" cy="36986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dirty="0">
                  <a:solidFill>
                    <a:srgbClr val="FF0000"/>
                  </a:solidFill>
                </a:rPr>
                <a:t>B</a:t>
              </a:r>
            </a:p>
          </p:txBody>
        </p:sp>
        <p:sp>
          <p:nvSpPr>
            <p:cNvPr id="73" name="Rectangle 72"/>
            <p:cNvSpPr/>
            <p:nvPr/>
          </p:nvSpPr>
          <p:spPr>
            <a:xfrm>
              <a:off x="3474732" y="501194"/>
              <a:ext cx="4206194" cy="30192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sp>
        <p:nvSpPr>
          <p:cNvPr id="80" name="Rectangle 79"/>
          <p:cNvSpPr/>
          <p:nvPr/>
        </p:nvSpPr>
        <p:spPr>
          <a:xfrm>
            <a:off x="5695303" y="4894658"/>
            <a:ext cx="88371" cy="81887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7636990" y="4201449"/>
            <a:ext cx="86874" cy="74328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0" name="TextBox 99"/>
          <p:cNvSpPr txBox="1"/>
          <p:nvPr/>
        </p:nvSpPr>
        <p:spPr>
          <a:xfrm>
            <a:off x="3090096" y="4402590"/>
            <a:ext cx="1356462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6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Colors show</a:t>
            </a:r>
          </a:p>
          <a:p>
            <a:pPr>
              <a:defRPr/>
            </a:pPr>
            <a:r>
              <a:rPr lang="en-US" sz="16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closest Seed</a:t>
            </a:r>
          </a:p>
        </p:txBody>
      </p:sp>
      <p:pic>
        <p:nvPicPr>
          <p:cNvPr id="103" name="Picture 102" descr="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7000" y="5621054"/>
            <a:ext cx="1241778" cy="1089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6553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6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K-Means </a:t>
            </a:r>
            <a:r>
              <a:rPr lang="en-US" altLang="en-US" sz="3600" dirty="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Algorithm</a:t>
            </a:r>
            <a:endParaRPr lang="en-US" altLang="en-US" sz="3600" dirty="0"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1" indent="0">
              <a:lnSpc>
                <a:spcPct val="80000"/>
              </a:lnSpc>
              <a:buNone/>
              <a:defRPr/>
            </a:pPr>
            <a:r>
              <a:rPr lang="en-US" sz="2000" dirty="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3. Revise seeds to group centers</a:t>
            </a:r>
            <a:endParaRPr lang="en-US" sz="2000" dirty="0"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endParaRPr lang="en-US" dirty="0"/>
          </a:p>
        </p:txBody>
      </p:sp>
      <p:pic>
        <p:nvPicPr>
          <p:cNvPr id="14338" name="Picture 2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6619" y="2701995"/>
            <a:ext cx="2377440" cy="269748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glow rad="127000">
              <a:schemeClr val="bg1"/>
            </a:glow>
            <a:outerShdw dist="35921" dir="2700000" algn="ctr" rotWithShape="0">
              <a:schemeClr val="bg2"/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596106" y="2254469"/>
            <a:ext cx="642937" cy="3698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/>
              <a:t>K = </a:t>
            </a:r>
            <a:r>
              <a:rPr lang="en-US" dirty="0">
                <a:solidFill>
                  <a:srgbClr val="FF0000"/>
                </a:solidFill>
              </a:rPr>
              <a:t>2</a:t>
            </a:r>
          </a:p>
        </p:txBody>
      </p:sp>
      <p:grpSp>
        <p:nvGrpSpPr>
          <p:cNvPr id="40" name="Group 74"/>
          <p:cNvGrpSpPr>
            <a:grpSpLocks/>
          </p:cNvGrpSpPr>
          <p:nvPr/>
        </p:nvGrpSpPr>
        <p:grpSpPr bwMode="auto">
          <a:xfrm>
            <a:off x="4531517" y="3756219"/>
            <a:ext cx="3747519" cy="1976647"/>
            <a:chOff x="3474732" y="501194"/>
            <a:chExt cx="4206194" cy="3019245"/>
          </a:xfrm>
        </p:grpSpPr>
        <p:cxnSp>
          <p:nvCxnSpPr>
            <p:cNvPr id="41" name="Straight Connector 40"/>
            <p:cNvCxnSpPr/>
            <p:nvPr/>
          </p:nvCxnSpPr>
          <p:spPr>
            <a:xfrm flipH="1" flipV="1">
              <a:off x="4567168" y="594851"/>
              <a:ext cx="4763" cy="25557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4297234" y="2971197"/>
              <a:ext cx="301848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/>
            <p:cNvSpPr txBox="1"/>
            <p:nvPr/>
          </p:nvSpPr>
          <p:spPr>
            <a:xfrm>
              <a:off x="5669130" y="3150574"/>
              <a:ext cx="273109" cy="33970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600" dirty="0"/>
                <a:t>x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3959023" y="1634601"/>
              <a:ext cx="276285" cy="33811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600" dirty="0"/>
                <a:t>y</a:t>
              </a:r>
            </a:p>
          </p:txBody>
        </p:sp>
        <p:cxnSp>
          <p:nvCxnSpPr>
            <p:cNvPr id="45" name="Straight Connector 44"/>
            <p:cNvCxnSpPr/>
            <p:nvPr/>
          </p:nvCxnSpPr>
          <p:spPr>
            <a:xfrm>
              <a:off x="4571931" y="2053676"/>
              <a:ext cx="274379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>
              <a:off x="4571931" y="685333"/>
              <a:ext cx="274379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>
              <a:off x="4571931" y="1596504"/>
              <a:ext cx="274379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>
              <a:off x="4567168" y="2510849"/>
              <a:ext cx="274379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>
              <a:off x="4590985" y="1139331"/>
              <a:ext cx="274379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 flipH="1" flipV="1">
              <a:off x="6396362" y="594851"/>
              <a:ext cx="4763" cy="25557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 flipH="1" flipV="1">
              <a:off x="5481765" y="594851"/>
              <a:ext cx="4763" cy="25557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 flipH="1" flipV="1">
              <a:off x="5939063" y="594851"/>
              <a:ext cx="4763" cy="25557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 flipH="1" flipV="1">
              <a:off x="6853661" y="594851"/>
              <a:ext cx="4763" cy="25557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 flipH="1" flipV="1">
              <a:off x="7310959" y="594851"/>
              <a:ext cx="4763" cy="25557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 flipH="1" flipV="1">
              <a:off x="5029229" y="594851"/>
              <a:ext cx="4764" cy="25557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/>
            <p:cNvSpPr txBox="1"/>
            <p:nvPr/>
          </p:nvSpPr>
          <p:spPr>
            <a:xfrm>
              <a:off x="4837101" y="2880715"/>
              <a:ext cx="392197" cy="33811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600" dirty="0"/>
                <a:t>30</a:t>
              </a: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5732644" y="2880715"/>
              <a:ext cx="393785" cy="33811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600" dirty="0"/>
                <a:t>40</a:t>
              </a: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6647241" y="2880715"/>
              <a:ext cx="393785" cy="33811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600" dirty="0"/>
                <a:t>50</a:t>
              </a: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4206727" y="1874300"/>
              <a:ext cx="392198" cy="33811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600" dirty="0"/>
                <a:t>10</a:t>
              </a: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4206727" y="959955"/>
              <a:ext cx="392198" cy="33811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600" dirty="0"/>
                <a:t>20</a:t>
              </a: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4894263" y="2328298"/>
              <a:ext cx="317568" cy="36986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dirty="0">
                  <a:solidFill>
                    <a:srgbClr val="00B050"/>
                  </a:solidFill>
                </a:rPr>
                <a:t>A</a:t>
              </a: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7152175" y="523418"/>
              <a:ext cx="290575" cy="36986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dirty="0">
                  <a:solidFill>
                    <a:srgbClr val="FF0000"/>
                  </a:solidFill>
                </a:rPr>
                <a:t>F</a:t>
              </a: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4878385" y="1858426"/>
              <a:ext cx="296926" cy="36986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dirty="0">
                  <a:solidFill>
                    <a:srgbClr val="00B050"/>
                  </a:solidFill>
                </a:rPr>
                <a:t>E</a:t>
              </a: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4402032" y="2326710"/>
              <a:ext cx="327096" cy="36827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dirty="0">
                  <a:solidFill>
                    <a:srgbClr val="00B050"/>
                  </a:solidFill>
                </a:rPr>
                <a:t>D</a:t>
              </a: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6715518" y="1412365"/>
              <a:ext cx="394385" cy="56413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dirty="0">
                  <a:solidFill>
                    <a:srgbClr val="FF0000"/>
                  </a:solidFill>
                </a:rPr>
                <a:t>C</a:t>
              </a: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6694876" y="501194"/>
              <a:ext cx="309629" cy="36986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dirty="0">
                  <a:solidFill>
                    <a:srgbClr val="FF0000"/>
                  </a:solidFill>
                </a:rPr>
                <a:t>B</a:t>
              </a:r>
            </a:p>
          </p:txBody>
        </p:sp>
        <p:sp>
          <p:nvSpPr>
            <p:cNvPr id="73" name="Rectangle 72"/>
            <p:cNvSpPr/>
            <p:nvPr/>
          </p:nvSpPr>
          <p:spPr>
            <a:xfrm>
              <a:off x="3474732" y="501194"/>
              <a:ext cx="4206194" cy="30192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sp>
        <p:nvSpPr>
          <p:cNvPr id="80" name="Rectangle 79"/>
          <p:cNvSpPr/>
          <p:nvPr/>
        </p:nvSpPr>
        <p:spPr>
          <a:xfrm>
            <a:off x="5695303" y="4894658"/>
            <a:ext cx="88371" cy="81887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7636990" y="4201449"/>
            <a:ext cx="86874" cy="74328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grpSp>
        <p:nvGrpSpPr>
          <p:cNvPr id="39" name="Group 78"/>
          <p:cNvGrpSpPr>
            <a:grpSpLocks/>
          </p:cNvGrpSpPr>
          <p:nvPr/>
        </p:nvGrpSpPr>
        <p:grpSpPr bwMode="auto">
          <a:xfrm>
            <a:off x="4531516" y="1504950"/>
            <a:ext cx="3747519" cy="2122298"/>
            <a:chOff x="3474732" y="501194"/>
            <a:chExt cx="4206194" cy="3019245"/>
          </a:xfrm>
        </p:grpSpPr>
        <p:cxnSp>
          <p:nvCxnSpPr>
            <p:cNvPr id="63" name="Straight Connector 62"/>
            <p:cNvCxnSpPr/>
            <p:nvPr/>
          </p:nvCxnSpPr>
          <p:spPr>
            <a:xfrm flipH="1" flipV="1">
              <a:off x="4568342" y="594851"/>
              <a:ext cx="3174" cy="25557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>
              <a:off x="4296924" y="2971197"/>
              <a:ext cx="301893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TextBox 65"/>
            <p:cNvSpPr txBox="1"/>
            <p:nvPr/>
          </p:nvSpPr>
          <p:spPr>
            <a:xfrm>
              <a:off x="5669889" y="3150574"/>
              <a:ext cx="271419" cy="33970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600" dirty="0"/>
                <a:t>x</a:t>
              </a: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3928684" y="1829853"/>
              <a:ext cx="277767" cy="33970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600" dirty="0"/>
                <a:t>y</a:t>
              </a:r>
            </a:p>
          </p:txBody>
        </p:sp>
        <p:cxnSp>
          <p:nvCxnSpPr>
            <p:cNvPr id="68" name="Straight Connector 67"/>
            <p:cNvCxnSpPr/>
            <p:nvPr/>
          </p:nvCxnSpPr>
          <p:spPr>
            <a:xfrm>
              <a:off x="4571516" y="2053676"/>
              <a:ext cx="274434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>
              <a:off x="4571516" y="685333"/>
              <a:ext cx="274434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>
              <a:off x="4571516" y="1596504"/>
              <a:ext cx="274434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>
              <a:off x="4568342" y="2510849"/>
              <a:ext cx="274275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>
              <a:off x="4590563" y="1139331"/>
              <a:ext cx="274434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/>
            <p:nvPr/>
          </p:nvCxnSpPr>
          <p:spPr>
            <a:xfrm flipH="1" flipV="1">
              <a:off x="6396846" y="594851"/>
              <a:ext cx="3174" cy="25557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/>
          </p:nvCxnSpPr>
          <p:spPr>
            <a:xfrm flipH="1" flipV="1">
              <a:off x="5482594" y="594851"/>
              <a:ext cx="3174" cy="25557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/>
            <p:nvPr/>
          </p:nvCxnSpPr>
          <p:spPr>
            <a:xfrm flipH="1" flipV="1">
              <a:off x="5939720" y="594851"/>
              <a:ext cx="3174" cy="25557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/>
          </p:nvCxnSpPr>
          <p:spPr>
            <a:xfrm flipH="1" flipV="1">
              <a:off x="6853972" y="594851"/>
              <a:ext cx="4762" cy="25557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/>
            <p:nvPr/>
          </p:nvCxnSpPr>
          <p:spPr>
            <a:xfrm flipH="1" flipV="1">
              <a:off x="7311098" y="594851"/>
              <a:ext cx="4762" cy="25557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/>
            <p:nvPr/>
          </p:nvCxnSpPr>
          <p:spPr>
            <a:xfrm flipH="1" flipV="1">
              <a:off x="5028642" y="594851"/>
              <a:ext cx="4762" cy="25557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TextBox 87"/>
            <p:cNvSpPr txBox="1"/>
            <p:nvPr/>
          </p:nvSpPr>
          <p:spPr>
            <a:xfrm>
              <a:off x="4836587" y="2880715"/>
              <a:ext cx="393636" cy="33811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600" dirty="0"/>
                <a:t>30</a:t>
              </a:r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5733378" y="2880715"/>
              <a:ext cx="393636" cy="33811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600" dirty="0"/>
                <a:t>40</a:t>
              </a:r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6647630" y="2880715"/>
              <a:ext cx="393636" cy="33811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600" dirty="0"/>
                <a:t>50</a:t>
              </a:r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4206451" y="1874300"/>
              <a:ext cx="393636" cy="33811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600" dirty="0"/>
                <a:t>10</a:t>
              </a:r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4206451" y="959955"/>
              <a:ext cx="393636" cy="33811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600" dirty="0"/>
                <a:t>20</a:t>
              </a:r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4893727" y="2328298"/>
              <a:ext cx="319035" cy="36986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dirty="0">
                  <a:solidFill>
                    <a:srgbClr val="00B050"/>
                  </a:solidFill>
                </a:rPr>
                <a:t>A</a:t>
              </a:r>
            </a:p>
          </p:txBody>
        </p:sp>
        <p:sp>
          <p:nvSpPr>
            <p:cNvPr id="94" name="TextBox 93"/>
            <p:cNvSpPr txBox="1"/>
            <p:nvPr/>
          </p:nvSpPr>
          <p:spPr>
            <a:xfrm>
              <a:off x="7152374" y="523418"/>
              <a:ext cx="290466" cy="36986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dirty="0">
                  <a:solidFill>
                    <a:srgbClr val="FF0000"/>
                  </a:solidFill>
                </a:rPr>
                <a:t>F</a:t>
              </a:r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4879442" y="1858426"/>
              <a:ext cx="296815" cy="36986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dirty="0">
                  <a:solidFill>
                    <a:srgbClr val="00B050"/>
                  </a:solidFill>
                </a:rPr>
                <a:t>E</a:t>
              </a:r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4401682" y="2326710"/>
              <a:ext cx="328559" cy="36827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dirty="0">
                  <a:solidFill>
                    <a:srgbClr val="00B050"/>
                  </a:solidFill>
                </a:rPr>
                <a:t>D</a:t>
              </a: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6715882" y="1412365"/>
              <a:ext cx="307925" cy="36827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dirty="0">
                  <a:solidFill>
                    <a:srgbClr val="FF0000"/>
                  </a:solidFill>
                </a:rPr>
                <a:t>C</a:t>
              </a:r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6695248" y="501194"/>
              <a:ext cx="309513" cy="36986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dirty="0">
                  <a:solidFill>
                    <a:srgbClr val="FF0000"/>
                  </a:solidFill>
                </a:rPr>
                <a:t>B</a:t>
              </a:r>
            </a:p>
          </p:txBody>
        </p:sp>
        <p:sp>
          <p:nvSpPr>
            <p:cNvPr id="99" name="Rectangle 98"/>
            <p:cNvSpPr/>
            <p:nvPr/>
          </p:nvSpPr>
          <p:spPr>
            <a:xfrm>
              <a:off x="3474732" y="501194"/>
              <a:ext cx="4206194" cy="30192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sp>
        <p:nvSpPr>
          <p:cNvPr id="100" name="TextBox 99"/>
          <p:cNvSpPr txBox="1"/>
          <p:nvPr/>
        </p:nvSpPr>
        <p:spPr>
          <a:xfrm>
            <a:off x="3090096" y="4402280"/>
            <a:ext cx="1356462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6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Colors show</a:t>
            </a:r>
          </a:p>
          <a:p>
            <a:pPr>
              <a:defRPr/>
            </a:pPr>
            <a:r>
              <a:rPr lang="en-US" sz="16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closest Seed</a:t>
            </a:r>
          </a:p>
        </p:txBody>
      </p:sp>
      <p:sp>
        <p:nvSpPr>
          <p:cNvPr id="101" name="Rectangle 100"/>
          <p:cNvSpPr/>
          <p:nvPr/>
        </p:nvSpPr>
        <p:spPr>
          <a:xfrm>
            <a:off x="5721583" y="2734858"/>
            <a:ext cx="88371" cy="81887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7597623" y="1958438"/>
            <a:ext cx="92075" cy="93662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3" name="TextBox 102"/>
          <p:cNvSpPr txBox="1"/>
          <p:nvPr/>
        </p:nvSpPr>
        <p:spPr>
          <a:xfrm>
            <a:off x="3090096" y="2334482"/>
            <a:ext cx="1269899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600" dirty="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Termination</a:t>
            </a:r>
            <a:endParaRPr lang="en-US" sz="1600" dirty="0"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pic>
        <p:nvPicPr>
          <p:cNvPr id="104" name="Picture 103" descr="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7000" y="5621054"/>
            <a:ext cx="1241778" cy="1089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7840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Limitations </a:t>
            </a:r>
            <a:r>
              <a:rPr lang="en-US" sz="36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of K-Means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573161"/>
            <a:ext cx="8610600" cy="4065639"/>
          </a:xfrm>
        </p:spPr>
        <p:txBody>
          <a:bodyPr/>
          <a:lstStyle/>
          <a:p>
            <a:pPr marL="342900" lvl="1" indent="-342900">
              <a:lnSpc>
                <a:spcPct val="8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en-US" sz="2000" dirty="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K-Means does not test </a:t>
            </a:r>
            <a:r>
              <a:rPr lang="en-US" altLang="en-US" sz="20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Statistical Significance</a:t>
            </a:r>
          </a:p>
          <a:p>
            <a:pPr marL="742950" lvl="2" indent="-342900">
              <a:lnSpc>
                <a:spcPct val="8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en-US" sz="1800" dirty="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Finds chance clusters in complete </a:t>
            </a:r>
            <a:r>
              <a:rPr lang="en-US" altLang="en-US" sz="18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spatial </a:t>
            </a:r>
            <a:r>
              <a:rPr lang="en-US" altLang="en-US" sz="1800" dirty="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randomness (CSR)</a:t>
            </a:r>
            <a:endParaRPr lang="en-US" altLang="en-US" sz="1800" dirty="0"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endParaRPr lang="en-US" dirty="0"/>
          </a:p>
        </p:txBody>
      </p:sp>
      <p:pic>
        <p:nvPicPr>
          <p:cNvPr id="4" name="Picture 1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169287"/>
            <a:ext cx="4238298" cy="35446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4665635" y="3819947"/>
            <a:ext cx="1109599" cy="1651153"/>
            <a:chOff x="4665635" y="3819947"/>
            <a:chExt cx="1109599" cy="1651153"/>
          </a:xfrm>
        </p:grpSpPr>
        <p:sp>
          <p:nvSpPr>
            <p:cNvPr id="6" name="Text Box 18"/>
            <p:cNvSpPr txBox="1">
              <a:spLocks noChangeArrowheads="1"/>
            </p:cNvSpPr>
            <p:nvPr/>
          </p:nvSpPr>
          <p:spPr bwMode="auto">
            <a:xfrm>
              <a:off x="4665635" y="3819947"/>
              <a:ext cx="1109599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0033CC"/>
                </a:buClr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0033CC"/>
                </a:buClr>
                <a:buFont typeface="Wingdings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33CC"/>
                </a:buClr>
                <a:buFont typeface="Wingdings" pitchFamily="2" charset="2"/>
                <a:buChar char="Ø"/>
                <a:defRPr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0033CC"/>
                </a:buClr>
                <a:buFont typeface="Wingdings" pitchFamily="2" charset="2"/>
                <a:buChar char="Ø"/>
                <a:defRPr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0033CC"/>
                </a:buClr>
                <a:buFont typeface="Wingdings" pitchFamily="2" charset="2"/>
                <a:buChar char="Ø"/>
                <a:defRPr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CC"/>
                </a:buClr>
                <a:buFont typeface="Wingdings" pitchFamily="2" charset="2"/>
                <a:buChar char="Ø"/>
                <a:defRPr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CC"/>
                </a:buClr>
                <a:buFont typeface="Wingdings" pitchFamily="2" charset="2"/>
                <a:buChar char="Ø"/>
                <a:defRPr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CC"/>
                </a:buClr>
                <a:buFont typeface="Wingdings" pitchFamily="2" charset="2"/>
                <a:buChar char="Ø"/>
                <a:defRPr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CC"/>
                </a:buClr>
                <a:buFont typeface="Wingdings" pitchFamily="2" charset="2"/>
                <a:buChar char="Ø"/>
                <a:defRPr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None/>
              </a:pPr>
              <a:r>
                <a:rPr lang="en-US" altLang="en-US" sz="1600" dirty="0">
                  <a:latin typeface="Microsoft Sans Serif" panose="020B0604020202020204" pitchFamily="34" charset="0"/>
                  <a:cs typeface="Microsoft Sans Serif" panose="020B0604020202020204" pitchFamily="34" charset="0"/>
                </a:rPr>
                <a:t>Classical </a:t>
              </a:r>
            </a:p>
            <a:p>
              <a:pPr eaLnBrk="1" hangingPunct="1">
                <a:spcBef>
                  <a:spcPct val="0"/>
                </a:spcBef>
                <a:buClrTx/>
                <a:buNone/>
              </a:pPr>
              <a:r>
                <a:rPr lang="en-US" altLang="en-US" sz="1600" dirty="0">
                  <a:latin typeface="Microsoft Sans Serif" panose="020B0604020202020204" pitchFamily="34" charset="0"/>
                  <a:cs typeface="Microsoft Sans Serif" panose="020B0604020202020204" pitchFamily="34" charset="0"/>
                </a:rPr>
                <a:t>Clustering</a:t>
              </a:r>
            </a:p>
          </p:txBody>
        </p:sp>
        <p:sp>
          <p:nvSpPr>
            <p:cNvPr id="7" name="Text Box 19"/>
            <p:cNvSpPr txBox="1">
              <a:spLocks noChangeArrowheads="1"/>
            </p:cNvSpPr>
            <p:nvPr/>
          </p:nvSpPr>
          <p:spPr bwMode="auto">
            <a:xfrm>
              <a:off x="4665635" y="4886325"/>
              <a:ext cx="1109599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0033CC"/>
                </a:buClr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0033CC"/>
                </a:buClr>
                <a:buFont typeface="Wingdings" pitchFamily="2" charset="2"/>
                <a:buBlip>
                  <a:blip r:embed="rId3"/>
                </a:buBlip>
                <a:defRPr sz="20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33CC"/>
                </a:buClr>
                <a:buFont typeface="Wingdings" pitchFamily="2" charset="2"/>
                <a:buChar char="Ø"/>
                <a:defRPr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0033CC"/>
                </a:buClr>
                <a:buFont typeface="Wingdings" pitchFamily="2" charset="2"/>
                <a:buChar char="Ø"/>
                <a:defRPr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0033CC"/>
                </a:buClr>
                <a:buFont typeface="Wingdings" pitchFamily="2" charset="2"/>
                <a:buChar char="Ø"/>
                <a:defRPr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CC"/>
                </a:buClr>
                <a:buFont typeface="Wingdings" pitchFamily="2" charset="2"/>
                <a:buChar char="Ø"/>
                <a:defRPr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CC"/>
                </a:buClr>
                <a:buFont typeface="Wingdings" pitchFamily="2" charset="2"/>
                <a:buChar char="Ø"/>
                <a:defRPr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CC"/>
                </a:buClr>
                <a:buFont typeface="Wingdings" pitchFamily="2" charset="2"/>
                <a:buChar char="Ø"/>
                <a:defRPr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CC"/>
                </a:buClr>
                <a:buFont typeface="Wingdings" pitchFamily="2" charset="2"/>
                <a:buChar char="Ø"/>
                <a:defRPr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None/>
              </a:pPr>
              <a:r>
                <a:rPr lang="en-US" altLang="en-US" sz="1600" dirty="0">
                  <a:latin typeface="Microsoft Sans Serif" panose="020B0604020202020204" pitchFamily="34" charset="0"/>
                  <a:cs typeface="Microsoft Sans Serif" panose="020B0604020202020204" pitchFamily="34" charset="0"/>
                </a:rPr>
                <a:t>Spatial </a:t>
              </a:r>
            </a:p>
            <a:p>
              <a:pPr eaLnBrk="1" hangingPunct="1">
                <a:spcBef>
                  <a:spcPct val="0"/>
                </a:spcBef>
                <a:buClrTx/>
                <a:buNone/>
              </a:pPr>
              <a:r>
                <a:rPr lang="en-US" altLang="en-US" sz="1600" dirty="0">
                  <a:latin typeface="Microsoft Sans Serif" panose="020B0604020202020204" pitchFamily="34" charset="0"/>
                  <a:cs typeface="Microsoft Sans Serif" panose="020B0604020202020204" pitchFamily="34" charset="0"/>
                </a:rPr>
                <a:t>Clustering</a:t>
              </a:r>
            </a:p>
          </p:txBody>
        </p:sp>
      </p:grpSp>
      <p:grpSp>
        <p:nvGrpSpPr>
          <p:cNvPr id="9" name="Group 7"/>
          <p:cNvGrpSpPr>
            <a:grpSpLocks/>
          </p:cNvGrpSpPr>
          <p:nvPr/>
        </p:nvGrpSpPr>
        <p:grpSpPr bwMode="auto">
          <a:xfrm>
            <a:off x="6127531" y="3549445"/>
            <a:ext cx="2723930" cy="2063161"/>
            <a:chOff x="5943600" y="3515378"/>
            <a:chExt cx="3048000" cy="2251542"/>
          </a:xfrm>
        </p:grpSpPr>
        <p:pic>
          <p:nvPicPr>
            <p:cNvPr id="10" name="Picture 2" descr="Östersund map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43600" y="3515378"/>
              <a:ext cx="1484595" cy="14227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" name="Picture 4" descr="SaTScan™ - Software for the spatial, temporal, and space-time scan statistics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58926" y="5029200"/>
              <a:ext cx="3015028" cy="7377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" name="Picture 6" descr="New York City map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91482" y="3515378"/>
              <a:ext cx="1400118" cy="14376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3" name="Rectangle 12"/>
          <p:cNvSpPr/>
          <p:nvPr/>
        </p:nvSpPr>
        <p:spPr bwMode="auto">
          <a:xfrm>
            <a:off x="1622323" y="2194866"/>
            <a:ext cx="1376516" cy="3528867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4" name="Rectangle 13"/>
          <p:cNvSpPr/>
          <p:nvPr/>
        </p:nvSpPr>
        <p:spPr bwMode="auto">
          <a:xfrm>
            <a:off x="2952002" y="2195239"/>
            <a:ext cx="1514896" cy="351866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5" name="Rectangle 14"/>
          <p:cNvSpPr/>
          <p:nvPr/>
        </p:nvSpPr>
        <p:spPr bwMode="auto">
          <a:xfrm>
            <a:off x="279796" y="2169287"/>
            <a:ext cx="1342527" cy="3469513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pic>
        <p:nvPicPr>
          <p:cNvPr id="16" name="Picture 15" descr="logo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7000" y="5621054"/>
            <a:ext cx="1241778" cy="1089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8956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Spatial Scan Statistics (</a:t>
            </a:r>
            <a:r>
              <a:rPr lang="en-US" sz="3600" dirty="0" err="1">
                <a:latin typeface="Microsoft Sans Serif" panose="020B0604020202020204" pitchFamily="34" charset="0"/>
                <a:cs typeface="Microsoft Sans Serif" panose="020B0604020202020204" pitchFamily="34" charset="0"/>
              </a:rPr>
              <a:t>SatScan</a:t>
            </a:r>
            <a:r>
              <a:rPr lang="en-US" sz="36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573161"/>
            <a:ext cx="8760178" cy="4065639"/>
          </a:xfrm>
        </p:spPr>
        <p:txBody>
          <a:bodyPr/>
          <a:lstStyle/>
          <a:p>
            <a:pPr marL="342900" lvl="1" indent="-342900">
              <a:lnSpc>
                <a:spcPct val="8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en-US" sz="2000" dirty="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Goal: </a:t>
            </a:r>
            <a:r>
              <a:rPr lang="en-US" altLang="en-US" sz="1800" dirty="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Omit chance clusters</a:t>
            </a:r>
          </a:p>
          <a:p>
            <a:pPr marL="342900" lvl="1" indent="-342900">
              <a:lnSpc>
                <a:spcPct val="80000"/>
              </a:lnSpc>
              <a:buFont typeface="Arial" panose="020B0604020202020204" pitchFamily="34" charset="0"/>
              <a:buChar char="•"/>
              <a:defRPr/>
            </a:pPr>
            <a:endParaRPr lang="en-US" altLang="en-US" sz="2000" dirty="0" smtClean="0"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marL="342900" lvl="1" indent="-342900">
              <a:lnSpc>
                <a:spcPct val="8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en-US" sz="2000" dirty="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Ideas: </a:t>
            </a:r>
            <a:r>
              <a:rPr lang="en-US" altLang="en-US" sz="1600" dirty="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Likelihood Ratio, Statistical Significance</a:t>
            </a:r>
          </a:p>
          <a:p>
            <a:pPr marL="342900" lvl="1" indent="-342900">
              <a:lnSpc>
                <a:spcPct val="80000"/>
              </a:lnSpc>
              <a:buFont typeface="Arial" panose="020B0604020202020204" pitchFamily="34" charset="0"/>
              <a:buChar char="•"/>
              <a:defRPr/>
            </a:pPr>
            <a:endParaRPr lang="en-US" altLang="en-US" sz="2000" dirty="0" smtClean="0"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marL="342900" lvl="1" indent="-342900">
              <a:lnSpc>
                <a:spcPct val="8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en-US" sz="2000" dirty="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Steps</a:t>
            </a:r>
            <a:endParaRPr lang="en-US" altLang="en-US" sz="2000" dirty="0"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marL="742950" lvl="2" indent="-342900">
              <a:lnSpc>
                <a:spcPct val="8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en-US" sz="16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Enumerate </a:t>
            </a:r>
            <a:r>
              <a:rPr lang="en-US" altLang="en-US" sz="1600" dirty="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candidate zones &amp; choose zone </a:t>
            </a:r>
            <a:r>
              <a:rPr lang="en-US" altLang="en-US" sz="1600" dirty="0">
                <a:solidFill>
                  <a:srgbClr val="00B0F0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X</a:t>
            </a:r>
            <a:r>
              <a:rPr lang="en-US" altLang="en-US" sz="1600" dirty="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 with highest </a:t>
            </a:r>
            <a:r>
              <a:rPr lang="en-US" altLang="en-US" sz="16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likelihood </a:t>
            </a:r>
            <a:r>
              <a:rPr lang="en-US" altLang="en-US" sz="1600" dirty="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ratio (LR)</a:t>
            </a:r>
            <a:endParaRPr lang="en-US" altLang="en-US" sz="1600" dirty="0"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marL="1200150" lvl="3" indent="-342900">
              <a:lnSpc>
                <a:spcPct val="8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en-US" sz="1600" dirty="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LR(</a:t>
            </a:r>
            <a:r>
              <a:rPr lang="en-US" altLang="en-US" sz="1600" dirty="0">
                <a:solidFill>
                  <a:srgbClr val="00B0F0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X</a:t>
            </a:r>
            <a:r>
              <a:rPr lang="en-US" altLang="en-US" sz="1600" dirty="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) </a:t>
            </a:r>
            <a:r>
              <a:rPr lang="en-US" altLang="en-US" sz="16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= p(</a:t>
            </a:r>
            <a:r>
              <a:rPr lang="en-US" altLang="en-US" sz="1600" dirty="0">
                <a:solidFill>
                  <a:srgbClr val="FF0000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H1</a:t>
            </a:r>
            <a:r>
              <a:rPr lang="en-US" altLang="en-US" sz="16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|data</a:t>
            </a:r>
            <a:r>
              <a:rPr lang="en-US" altLang="en-US" sz="1600" dirty="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) </a:t>
            </a:r>
            <a:r>
              <a:rPr lang="en-US" altLang="en-US" sz="1600" b="1" dirty="0" smtClean="0">
                <a:solidFill>
                  <a:srgbClr val="FF0000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/</a:t>
            </a:r>
            <a:r>
              <a:rPr lang="en-US" altLang="en-US" sz="1600" dirty="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 p(</a:t>
            </a:r>
            <a:r>
              <a:rPr lang="en-US" altLang="en-US" sz="1600" dirty="0" smtClean="0">
                <a:solidFill>
                  <a:srgbClr val="FF0000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H0</a:t>
            </a:r>
            <a:r>
              <a:rPr lang="en-US" altLang="en-US" sz="1600" dirty="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|data)</a:t>
            </a:r>
          </a:p>
          <a:p>
            <a:pPr marL="1200150" lvl="3" indent="-342900">
              <a:lnSpc>
                <a:spcPct val="8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en-US" sz="1600" dirty="0" smtClean="0">
                <a:solidFill>
                  <a:srgbClr val="FF0000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H0</a:t>
            </a:r>
            <a:r>
              <a:rPr lang="en-US" altLang="en-US" sz="16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: </a:t>
            </a:r>
            <a:r>
              <a:rPr lang="en-US" altLang="en-US" sz="1600" dirty="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points in zone </a:t>
            </a:r>
            <a:r>
              <a:rPr lang="en-US" altLang="en-US" sz="1600" dirty="0">
                <a:solidFill>
                  <a:srgbClr val="00B0F0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X</a:t>
            </a:r>
            <a:r>
              <a:rPr lang="en-US" altLang="en-US" sz="1600" dirty="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 show complete spatial randomness (CSR)</a:t>
            </a:r>
            <a:endParaRPr lang="en-US" altLang="en-US" sz="1600" dirty="0">
              <a:solidFill>
                <a:srgbClr val="00B0F0"/>
              </a:solidFill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marL="1200150" lvl="3" indent="-342900">
              <a:lnSpc>
                <a:spcPct val="8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en-US" sz="1600" dirty="0" smtClean="0">
                <a:solidFill>
                  <a:srgbClr val="FF0000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H1</a:t>
            </a:r>
            <a:r>
              <a:rPr lang="en-US" altLang="en-US" sz="16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: </a:t>
            </a:r>
            <a:r>
              <a:rPr lang="en-US" altLang="en-US" sz="1600" dirty="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points in zone </a:t>
            </a:r>
            <a:r>
              <a:rPr lang="en-US" altLang="en-US" sz="1600" dirty="0">
                <a:solidFill>
                  <a:srgbClr val="00B0F0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X</a:t>
            </a:r>
            <a:r>
              <a:rPr lang="en-US" altLang="en-US" sz="1600" dirty="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 are clustered </a:t>
            </a:r>
            <a:endParaRPr lang="en-US" altLang="en-US" sz="1600" dirty="0">
              <a:solidFill>
                <a:srgbClr val="00B0F0"/>
              </a:solidFill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marL="1200150" lvl="3" indent="-342900">
              <a:lnSpc>
                <a:spcPct val="80000"/>
              </a:lnSpc>
              <a:buFont typeface="Arial" panose="020B0604020202020204" pitchFamily="34" charset="0"/>
              <a:buChar char="•"/>
              <a:defRPr/>
            </a:pPr>
            <a:endParaRPr lang="en-US" altLang="en-US" sz="1600" dirty="0"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marL="742950" lvl="2" indent="-342900">
              <a:lnSpc>
                <a:spcPct val="8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en-US" sz="1800" dirty="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If LR(</a:t>
            </a:r>
            <a:r>
              <a:rPr lang="en-US" altLang="en-US" sz="1800" dirty="0" smtClean="0">
                <a:solidFill>
                  <a:srgbClr val="00B0F0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Z</a:t>
            </a:r>
            <a:r>
              <a:rPr lang="en-US" altLang="en-US" sz="1800" dirty="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) &gt;&gt; 1 then test </a:t>
            </a:r>
            <a:r>
              <a:rPr lang="en-US" altLang="en-US" sz="18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statistical </a:t>
            </a:r>
            <a:r>
              <a:rPr lang="en-US" altLang="en-US" sz="1800" dirty="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significance</a:t>
            </a:r>
          </a:p>
          <a:p>
            <a:pPr marL="1200150" lvl="3" indent="-342900">
              <a:lnSpc>
                <a:spcPct val="8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en-US" sz="1600" dirty="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Check </a:t>
            </a:r>
            <a:r>
              <a:rPr lang="en-US" altLang="en-US" sz="16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how </a:t>
            </a:r>
            <a:r>
              <a:rPr lang="en-US" altLang="en-US" sz="1600" dirty="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often is LR( </a:t>
            </a:r>
            <a:r>
              <a:rPr lang="en-US" altLang="en-US" sz="1600" dirty="0" smtClean="0">
                <a:solidFill>
                  <a:srgbClr val="00B0F0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CSR</a:t>
            </a:r>
            <a:r>
              <a:rPr lang="en-US" altLang="en-US" sz="1600" dirty="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 ) &gt; LR(</a:t>
            </a:r>
            <a:r>
              <a:rPr lang="en-US" altLang="en-US" sz="1600" dirty="0" smtClean="0">
                <a:solidFill>
                  <a:srgbClr val="00B0F0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Z</a:t>
            </a:r>
            <a:r>
              <a:rPr lang="en-US" altLang="en-US" sz="1600" dirty="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) </a:t>
            </a:r>
          </a:p>
          <a:p>
            <a:pPr marL="1314450" lvl="4" indent="0">
              <a:lnSpc>
                <a:spcPct val="80000"/>
              </a:lnSpc>
              <a:buNone/>
              <a:defRPr/>
            </a:pPr>
            <a:r>
              <a:rPr lang="en-US" altLang="en-US" sz="1600" dirty="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using 1000 Monte Carlo simulations</a:t>
            </a:r>
            <a:endParaRPr lang="en-US" altLang="en-US" sz="1600" dirty="0"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marL="1200150" lvl="3" indent="-342900">
              <a:lnSpc>
                <a:spcPct val="80000"/>
              </a:lnSpc>
              <a:buFont typeface="Arial" panose="020B0604020202020204" pitchFamily="34" charset="0"/>
              <a:buChar char="•"/>
              <a:defRPr/>
            </a:pPr>
            <a:endParaRPr lang="en-US" altLang="en-US" sz="1600" dirty="0"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pic>
        <p:nvPicPr>
          <p:cNvPr id="4" name="Picture 3" descr="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7000" y="5621054"/>
            <a:ext cx="1241778" cy="1089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6188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err="1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SatScan</a:t>
            </a:r>
            <a:r>
              <a:rPr lang="en-US" sz="3600" dirty="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 Examples</a:t>
            </a:r>
            <a:endParaRPr lang="en-US" sz="3600" dirty="0"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pic>
        <p:nvPicPr>
          <p:cNvPr id="4" name="Content Placeholder 3" descr="satscan_CSR.eps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16" t="6088" r="43357" b="9815"/>
          <a:stretch/>
        </p:blipFill>
        <p:spPr bwMode="auto">
          <a:xfrm>
            <a:off x="416896" y="2629144"/>
            <a:ext cx="3291840" cy="31089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149945" y="1512843"/>
            <a:ext cx="434339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600" b="1" dirty="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Test 1: </a:t>
            </a:r>
            <a:r>
              <a:rPr lang="en-US" sz="1600" dirty="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Complete Spatial Randomness </a:t>
            </a:r>
          </a:p>
          <a:p>
            <a:pPr>
              <a:defRPr/>
            </a:pPr>
            <a:r>
              <a:rPr lang="en-US" sz="1600" dirty="0" err="1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SatScan</a:t>
            </a:r>
            <a:r>
              <a:rPr lang="en-US" sz="1600" dirty="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 Output: No hotspots !</a:t>
            </a:r>
          </a:p>
          <a:p>
            <a:pPr>
              <a:defRPr/>
            </a:pPr>
            <a:r>
              <a:rPr lang="en-US" sz="16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	</a:t>
            </a:r>
            <a:r>
              <a:rPr lang="en-US" sz="1600" dirty="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Highest LR circle is a chance cluster!</a:t>
            </a:r>
          </a:p>
          <a:p>
            <a:pPr>
              <a:defRPr/>
            </a:pPr>
            <a:r>
              <a:rPr lang="en-US" sz="16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	</a:t>
            </a:r>
            <a:r>
              <a:rPr lang="en-US" sz="1600" dirty="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p-value = 0.128</a:t>
            </a:r>
          </a:p>
        </p:txBody>
      </p:sp>
      <p:pic>
        <p:nvPicPr>
          <p:cNvPr id="6" name="Content Placeholder 5" descr="Clustered_SatScan.eps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69" t="5358" r="39248" b="8973"/>
          <a:stretch/>
        </p:blipFill>
        <p:spPr bwMode="auto">
          <a:xfrm>
            <a:off x="4385187" y="2629144"/>
            <a:ext cx="3474720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 descr="logo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7000" y="5621054"/>
            <a:ext cx="1241778" cy="108981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394021" y="1518547"/>
            <a:ext cx="459475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600" b="1" dirty="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Test 2: </a:t>
            </a:r>
            <a:r>
              <a:rPr lang="en-US" sz="1600" dirty="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Data with a hotspot</a:t>
            </a:r>
          </a:p>
          <a:p>
            <a:pPr>
              <a:defRPr/>
            </a:pPr>
            <a:r>
              <a:rPr lang="en-US" sz="1600" dirty="0" err="1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SatScan</a:t>
            </a:r>
            <a:r>
              <a:rPr lang="en-US" sz="1600" dirty="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 Output: One significant hotspot! </a:t>
            </a:r>
          </a:p>
          <a:p>
            <a:pPr>
              <a:defRPr/>
            </a:pPr>
            <a:r>
              <a:rPr lang="en-US" sz="16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	</a:t>
            </a:r>
            <a:r>
              <a:rPr lang="en-US" sz="1600" dirty="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p-value = 0.001</a:t>
            </a:r>
          </a:p>
        </p:txBody>
      </p:sp>
    </p:spTree>
    <p:extLst>
      <p:ext uri="{BB962C8B-B14F-4D97-AF65-F5344CB8AC3E}">
        <p14:creationId xmlns:p14="http://schemas.microsoft.com/office/powerpoint/2010/main" val="36664362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Spatial-Concept/Theory-Aware Clusters</a:t>
            </a:r>
            <a:endParaRPr lang="en-US" sz="3600" dirty="0"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563329"/>
            <a:ext cx="8610600" cy="4075471"/>
          </a:xfrm>
        </p:spPr>
        <p:txBody>
          <a:bodyPr/>
          <a:lstStyle/>
          <a:p>
            <a:pPr marL="342900" lvl="1" indent="-342900">
              <a:lnSpc>
                <a:spcPct val="8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en-US" sz="20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Spatial Theories, </a:t>
            </a:r>
            <a:r>
              <a:rPr lang="en-US" altLang="en-US" sz="2000" dirty="0" err="1">
                <a:latin typeface="Microsoft Sans Serif" panose="020B0604020202020204" pitchFamily="34" charset="0"/>
                <a:cs typeface="Microsoft Sans Serif" panose="020B0604020202020204" pitchFamily="34" charset="0"/>
              </a:rPr>
              <a:t>e.g</a:t>
            </a:r>
            <a:r>
              <a:rPr lang="en-US" altLang="en-US" sz="20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,, environmental criminology</a:t>
            </a:r>
          </a:p>
          <a:p>
            <a:pPr marL="742950" lvl="2" indent="-342900">
              <a:lnSpc>
                <a:spcPct val="8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en-US" sz="1800" dirty="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Circles </a:t>
            </a:r>
            <a:r>
              <a:rPr lang="en-US" altLang="en-US" sz="1800" dirty="0">
                <a:latin typeface="Microsoft Sans Serif" panose="020B0604020202020204" pitchFamily="34" charset="0"/>
                <a:cs typeface="Microsoft Sans Serif" panose="020B0604020202020204" pitchFamily="34" charset="0"/>
                <a:sym typeface="Wingdings" pitchFamily="2" charset="2"/>
              </a:rPr>
              <a:t> </a:t>
            </a:r>
            <a:r>
              <a:rPr lang="en-US" altLang="en-US" sz="18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Doughnut holes</a:t>
            </a:r>
          </a:p>
          <a:p>
            <a:pPr marL="342900" lvl="1" indent="-342900">
              <a:lnSpc>
                <a:spcPct val="80000"/>
              </a:lnSpc>
              <a:buFont typeface="Arial" panose="020B0604020202020204" pitchFamily="34" charset="0"/>
              <a:buChar char="•"/>
              <a:defRPr/>
            </a:pPr>
            <a:endParaRPr lang="en-US" altLang="en-US" sz="2000" dirty="0" smtClean="0"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marL="342900" lvl="1" indent="-342900">
              <a:lnSpc>
                <a:spcPct val="8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en-US" sz="2000" dirty="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Geographic </a:t>
            </a:r>
            <a:r>
              <a:rPr lang="en-US" altLang="en-US" sz="20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features, e.g., rivers, streams, roads,  …</a:t>
            </a:r>
          </a:p>
          <a:p>
            <a:pPr marL="742950" lvl="2" indent="-342900">
              <a:lnSpc>
                <a:spcPct val="8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en-US" sz="18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Hot-spots =&gt; Hot Geographic-features</a:t>
            </a:r>
          </a:p>
          <a:p>
            <a:endParaRPr lang="en-US" dirty="0"/>
          </a:p>
        </p:txBody>
      </p:sp>
      <p:grpSp>
        <p:nvGrpSpPr>
          <p:cNvPr id="5" name="Group 6"/>
          <p:cNvGrpSpPr>
            <a:grpSpLocks/>
          </p:cNvGrpSpPr>
          <p:nvPr/>
        </p:nvGrpSpPr>
        <p:grpSpPr bwMode="auto">
          <a:xfrm>
            <a:off x="3957638" y="1909820"/>
            <a:ext cx="4719637" cy="1547813"/>
            <a:chOff x="3957638" y="1219200"/>
            <a:chExt cx="4719637" cy="1547813"/>
          </a:xfrm>
        </p:grpSpPr>
        <p:grpSp>
          <p:nvGrpSpPr>
            <p:cNvPr id="6" name="Group 44"/>
            <p:cNvGrpSpPr>
              <a:grpSpLocks/>
            </p:cNvGrpSpPr>
            <p:nvPr/>
          </p:nvGrpSpPr>
          <p:grpSpPr bwMode="auto">
            <a:xfrm>
              <a:off x="6553200" y="1219200"/>
              <a:ext cx="2124075" cy="1547813"/>
              <a:chOff x="2514600" y="5072395"/>
              <a:chExt cx="2123347" cy="1548458"/>
            </a:xfrm>
          </p:grpSpPr>
          <p:sp>
            <p:nvSpPr>
              <p:cNvPr id="8" name="Oval 7"/>
              <p:cNvSpPr/>
              <p:nvPr/>
            </p:nvSpPr>
            <p:spPr>
              <a:xfrm>
                <a:off x="3208100" y="5278856"/>
                <a:ext cx="677630" cy="659088"/>
              </a:xfrm>
              <a:prstGeom prst="ellipse">
                <a:avLst/>
              </a:prstGeom>
              <a:solidFill>
                <a:srgbClr val="FF6600">
                  <a:alpha val="24000"/>
                </a:srgbClr>
              </a:solidFill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rgbClr val="FF6600"/>
                  </a:solidFill>
                </a:endParaRPr>
              </a:p>
            </p:txBody>
          </p:sp>
          <p:sp>
            <p:nvSpPr>
              <p:cNvPr id="9" name="Oval 8"/>
              <p:cNvSpPr/>
              <p:nvPr/>
            </p:nvSpPr>
            <p:spPr>
              <a:xfrm>
                <a:off x="3333469" y="5415438"/>
                <a:ext cx="430066" cy="3891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10" name="Oval 9"/>
              <p:cNvSpPr/>
              <p:nvPr/>
            </p:nvSpPr>
            <p:spPr>
              <a:xfrm>
                <a:off x="3404883" y="5415438"/>
                <a:ext cx="25391" cy="2382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1" name="Oval 10"/>
              <p:cNvSpPr/>
              <p:nvPr/>
            </p:nvSpPr>
            <p:spPr>
              <a:xfrm>
                <a:off x="3281100" y="5561549"/>
                <a:ext cx="23804" cy="2382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2" name="Oval 11"/>
              <p:cNvSpPr/>
              <p:nvPr/>
            </p:nvSpPr>
            <p:spPr>
              <a:xfrm>
                <a:off x="3847643" y="5537727"/>
                <a:ext cx="23805" cy="2382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3" name="Oval 12"/>
              <p:cNvSpPr/>
              <p:nvPr/>
            </p:nvSpPr>
            <p:spPr>
              <a:xfrm>
                <a:off x="3330295" y="5779127"/>
                <a:ext cx="25391" cy="2541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4" name="Oval 13"/>
              <p:cNvSpPr/>
              <p:nvPr/>
            </p:nvSpPr>
            <p:spPr>
              <a:xfrm>
                <a:off x="3555643" y="5332853"/>
                <a:ext cx="25391" cy="2541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5" name="Oval 14"/>
              <p:cNvSpPr/>
              <p:nvPr/>
            </p:nvSpPr>
            <p:spPr>
              <a:xfrm>
                <a:off x="3263643" y="5520257"/>
                <a:ext cx="25391" cy="2541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6" name="Oval 15"/>
              <p:cNvSpPr/>
              <p:nvPr/>
            </p:nvSpPr>
            <p:spPr>
              <a:xfrm>
                <a:off x="3447730" y="5822007"/>
                <a:ext cx="23805" cy="2541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7" name="Oval 16"/>
              <p:cNvSpPr/>
              <p:nvPr/>
            </p:nvSpPr>
            <p:spPr>
              <a:xfrm>
                <a:off x="3544535" y="6018939"/>
                <a:ext cx="23804" cy="2541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8" name="Oval 17"/>
              <p:cNvSpPr/>
              <p:nvPr/>
            </p:nvSpPr>
            <p:spPr>
              <a:xfrm>
                <a:off x="3696883" y="5434496"/>
                <a:ext cx="25391" cy="2382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9" name="Oval 18"/>
              <p:cNvSpPr/>
              <p:nvPr/>
            </p:nvSpPr>
            <p:spPr>
              <a:xfrm>
                <a:off x="3871448" y="6198402"/>
                <a:ext cx="25391" cy="2382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0" name="Oval 19"/>
              <p:cNvSpPr/>
              <p:nvPr/>
            </p:nvSpPr>
            <p:spPr>
              <a:xfrm>
                <a:off x="2973231" y="5194684"/>
                <a:ext cx="23804" cy="2382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1" name="Oval 20"/>
              <p:cNvSpPr/>
              <p:nvPr/>
            </p:nvSpPr>
            <p:spPr>
              <a:xfrm>
                <a:off x="3252535" y="6168226"/>
                <a:ext cx="25391" cy="2541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2" name="Oval 21"/>
              <p:cNvSpPr/>
              <p:nvPr/>
            </p:nvSpPr>
            <p:spPr>
              <a:xfrm>
                <a:off x="3622295" y="6466801"/>
                <a:ext cx="25391" cy="2382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3" name="Oval 22"/>
              <p:cNvSpPr/>
              <p:nvPr/>
            </p:nvSpPr>
            <p:spPr>
              <a:xfrm>
                <a:off x="4222165" y="5512316"/>
                <a:ext cx="23805" cy="2541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4" name="Oval 23"/>
              <p:cNvSpPr/>
              <p:nvPr/>
            </p:nvSpPr>
            <p:spPr>
              <a:xfrm>
                <a:off x="4009512" y="6490624"/>
                <a:ext cx="25391" cy="2382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5" name="Oval 24"/>
              <p:cNvSpPr/>
              <p:nvPr/>
            </p:nvSpPr>
            <p:spPr>
              <a:xfrm>
                <a:off x="3820665" y="5072395"/>
                <a:ext cx="23804" cy="2382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6" name="Oval 25"/>
              <p:cNvSpPr/>
              <p:nvPr/>
            </p:nvSpPr>
            <p:spPr>
              <a:xfrm>
                <a:off x="4195187" y="6074525"/>
                <a:ext cx="23804" cy="2541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7" name="Oval 26"/>
              <p:cNvSpPr/>
              <p:nvPr/>
            </p:nvSpPr>
            <p:spPr>
              <a:xfrm>
                <a:off x="4430056" y="6025292"/>
                <a:ext cx="25391" cy="2541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8" name="Oval 27"/>
              <p:cNvSpPr/>
              <p:nvPr/>
            </p:nvSpPr>
            <p:spPr>
              <a:xfrm>
                <a:off x="2847861" y="6050703"/>
                <a:ext cx="25391" cy="2382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29" name="Straight Connector 28"/>
              <p:cNvCxnSpPr/>
              <p:nvPr/>
            </p:nvCxnSpPr>
            <p:spPr>
              <a:xfrm>
                <a:off x="2847861" y="6579561"/>
                <a:ext cx="0" cy="4129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>
              <a:xfrm>
                <a:off x="3181121" y="6579561"/>
                <a:ext cx="0" cy="4129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>
              <a:xfrm>
                <a:off x="3471535" y="6579561"/>
                <a:ext cx="0" cy="4129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>
              <a:xfrm>
                <a:off x="3763535" y="6579561"/>
                <a:ext cx="0" cy="4129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>
              <a:xfrm>
                <a:off x="4055535" y="6579561"/>
                <a:ext cx="0" cy="4129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>
              <a:xfrm>
                <a:off x="4345947" y="6579561"/>
                <a:ext cx="0" cy="4129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>
              <a:xfrm>
                <a:off x="4637947" y="6579561"/>
                <a:ext cx="0" cy="4129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>
              <a:xfrm>
                <a:off x="2522535" y="6344513"/>
                <a:ext cx="66652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>
              <a:xfrm>
                <a:off x="2514600" y="6090407"/>
                <a:ext cx="66652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/>
            </p:nvCxnSpPr>
            <p:spPr>
              <a:xfrm>
                <a:off x="2514600" y="5847418"/>
                <a:ext cx="66652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/>
            </p:nvCxnSpPr>
            <p:spPr>
              <a:xfrm>
                <a:off x="2514600" y="5585372"/>
                <a:ext cx="66652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/>
              <p:nvPr/>
            </p:nvCxnSpPr>
            <p:spPr>
              <a:xfrm>
                <a:off x="2514600" y="5332853"/>
                <a:ext cx="66652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/>
              <p:nvPr/>
            </p:nvCxnSpPr>
            <p:spPr>
              <a:xfrm>
                <a:off x="2514600" y="5072395"/>
                <a:ext cx="66652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Right Arrow 6"/>
            <p:cNvSpPr/>
            <p:nvPr/>
          </p:nvSpPr>
          <p:spPr bwMode="auto">
            <a:xfrm>
              <a:off x="3957638" y="1371600"/>
              <a:ext cx="2900362" cy="274638"/>
            </a:xfrm>
            <a:prstGeom prst="rightArrow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</p:grpSp>
      <p:grpSp>
        <p:nvGrpSpPr>
          <p:cNvPr id="42" name="Group 41"/>
          <p:cNvGrpSpPr>
            <a:grpSpLocks/>
          </p:cNvGrpSpPr>
          <p:nvPr/>
        </p:nvGrpSpPr>
        <p:grpSpPr bwMode="auto">
          <a:xfrm>
            <a:off x="94592" y="3007778"/>
            <a:ext cx="8954815" cy="2826572"/>
            <a:chOff x="0" y="2630713"/>
            <a:chExt cx="9144000" cy="3200525"/>
          </a:xfrm>
        </p:grpSpPr>
        <p:pic>
          <p:nvPicPr>
            <p:cNvPr id="43" name="Picture 2" descr="Screen Shot 2013-12-06 at 3.18.04 PM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2965721"/>
              <a:ext cx="9144000" cy="23763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4" name="TextBox 43"/>
            <p:cNvSpPr txBox="1"/>
            <p:nvPr/>
          </p:nvSpPr>
          <p:spPr>
            <a:xfrm>
              <a:off x="381000" y="5238796"/>
              <a:ext cx="8537915" cy="59244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400" dirty="0">
                  <a:latin typeface="Microsoft Sans Serif" panose="020B0604020202020204" pitchFamily="34" charset="0"/>
                  <a:cs typeface="Microsoft Sans Serif" panose="020B0604020202020204" pitchFamily="34" charset="0"/>
                </a:rPr>
                <a:t>Source: A K-Main Routes Approach to Spatial Network Activity Summarization, to appear in IEEE </a:t>
              </a:r>
            </a:p>
            <a:p>
              <a:pPr>
                <a:defRPr/>
              </a:pPr>
              <a:r>
                <a:rPr lang="en-US" sz="1400" dirty="0">
                  <a:latin typeface="Microsoft Sans Serif" panose="020B0604020202020204" pitchFamily="34" charset="0"/>
                  <a:cs typeface="Microsoft Sans Serif" panose="020B0604020202020204" pitchFamily="34" charset="0"/>
                </a:rPr>
                <a:t>Transactions on Knowledge and Data Eng. (www.computer.org/csdl/trans/tk/preprint/06574853-abs.html</a:t>
              </a:r>
              <a:r>
                <a:rPr lang="en-US" sz="1400" dirty="0"/>
                <a:t>) </a:t>
              </a:r>
            </a:p>
          </p:txBody>
        </p:sp>
        <p:sp>
          <p:nvSpPr>
            <p:cNvPr id="45" name="Down Arrow 44"/>
            <p:cNvSpPr/>
            <p:nvPr/>
          </p:nvSpPr>
          <p:spPr bwMode="auto">
            <a:xfrm>
              <a:off x="3133725" y="2630713"/>
              <a:ext cx="228600" cy="380999"/>
            </a:xfrm>
            <a:prstGeom prst="downArrow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</p:grpSp>
      <p:pic>
        <p:nvPicPr>
          <p:cNvPr id="46" name="Picture 45" descr="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7000" y="5621054"/>
            <a:ext cx="1241778" cy="1089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4525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Quiz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dirty="0"/>
              <a:t>Which of the following is false?</a:t>
            </a:r>
            <a:r>
              <a:rPr lang="en-US" sz="2800" dirty="0"/>
              <a:t> </a:t>
            </a:r>
            <a:endParaRPr lang="en-US" sz="2800" dirty="0" smtClean="0"/>
          </a:p>
          <a:p>
            <a:pPr marL="0" indent="0">
              <a:buNone/>
            </a:pPr>
            <a:r>
              <a:rPr lang="en-US" sz="2400" dirty="0" smtClean="0"/>
              <a:t>a) </a:t>
            </a:r>
            <a:r>
              <a:rPr lang="en-US" sz="2400" dirty="0" err="1" smtClean="0"/>
              <a:t>SatScan</a:t>
            </a:r>
            <a:r>
              <a:rPr lang="en-US" sz="2400" dirty="0" smtClean="0"/>
              <a:t> </a:t>
            </a:r>
            <a:r>
              <a:rPr lang="en-US" sz="2400" dirty="0"/>
              <a:t>computes likelihood ratio and tests statistical </a:t>
            </a:r>
            <a:r>
              <a:rPr lang="en-US" sz="2400" dirty="0" smtClean="0"/>
              <a:t> </a:t>
            </a:r>
          </a:p>
          <a:p>
            <a:pPr marL="0" indent="0">
              <a:buNone/>
            </a:pPr>
            <a:r>
              <a:rPr lang="en-US" sz="2400" dirty="0"/>
              <a:t> </a:t>
            </a:r>
            <a:r>
              <a:rPr lang="en-US" sz="2400" dirty="0" smtClean="0"/>
              <a:t>   significance </a:t>
            </a:r>
            <a:r>
              <a:rPr lang="en-US" sz="2400" dirty="0"/>
              <a:t>to eliminate many chance clusters </a:t>
            </a:r>
            <a:endParaRPr lang="en-US" sz="2400" dirty="0" smtClean="0"/>
          </a:p>
          <a:p>
            <a:pPr marL="0" indent="0">
              <a:buNone/>
            </a:pPr>
            <a:r>
              <a:rPr lang="en-US" sz="2200" dirty="0" smtClean="0"/>
              <a:t>b) </a:t>
            </a:r>
            <a:r>
              <a:rPr lang="en-US" sz="2400" dirty="0"/>
              <a:t>Monte Carlo simulation may help estimate statistical </a:t>
            </a:r>
            <a:r>
              <a:rPr lang="en-US" sz="2400" dirty="0" smtClean="0"/>
              <a:t> </a:t>
            </a:r>
          </a:p>
          <a:p>
            <a:pPr marL="0" indent="0">
              <a:buNone/>
            </a:pPr>
            <a:r>
              <a:rPr lang="en-US" sz="2400" dirty="0"/>
              <a:t> </a:t>
            </a:r>
            <a:r>
              <a:rPr lang="en-US" sz="2400" dirty="0" smtClean="0"/>
              <a:t>   significance </a:t>
            </a:r>
            <a:endParaRPr lang="en-US" sz="2200" dirty="0"/>
          </a:p>
          <a:p>
            <a:pPr marL="0" indent="0">
              <a:buNone/>
            </a:pPr>
            <a:r>
              <a:rPr lang="en-US" sz="2200" dirty="0" smtClean="0"/>
              <a:t>c) </a:t>
            </a:r>
            <a:r>
              <a:rPr lang="en-US" sz="2400" dirty="0" smtClean="0"/>
              <a:t>K</a:t>
            </a:r>
            <a:r>
              <a:rPr lang="en-US" sz="2400" dirty="0"/>
              <a:t>-means is able to omit chance clusters</a:t>
            </a:r>
            <a:r>
              <a:rPr lang="en-US" sz="2400" dirty="0"/>
              <a:t> </a:t>
            </a:r>
            <a:endParaRPr lang="en-US" sz="2200" dirty="0" smtClean="0"/>
          </a:p>
          <a:p>
            <a:pPr marL="0" indent="0">
              <a:buNone/>
            </a:pPr>
            <a:r>
              <a:rPr lang="en-US" sz="2200" dirty="0" smtClean="0"/>
              <a:t>d</a:t>
            </a:r>
            <a:r>
              <a:rPr lang="en-US" sz="2200" dirty="0"/>
              <a:t>) </a:t>
            </a:r>
            <a:r>
              <a:rPr lang="en-US" sz="2400" dirty="0"/>
              <a:t>K-means finds clusters even in data representing complete </a:t>
            </a:r>
            <a:endParaRPr lang="en-US" sz="2400" dirty="0" smtClean="0"/>
          </a:p>
          <a:p>
            <a:pPr marL="0" indent="0">
              <a:buNone/>
            </a:pPr>
            <a:r>
              <a:rPr lang="en-US" sz="2400" dirty="0"/>
              <a:t> </a:t>
            </a:r>
            <a:r>
              <a:rPr lang="en-US" sz="2400" dirty="0" smtClean="0"/>
              <a:t>   spatial </a:t>
            </a:r>
            <a:r>
              <a:rPr lang="en-US" sz="2400" dirty="0"/>
              <a:t>randomness</a:t>
            </a:r>
            <a:r>
              <a:rPr lang="en-US" sz="2400" dirty="0"/>
              <a:t> 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7191203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Spatial Data Mining (SDM)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523999"/>
            <a:ext cx="8610600" cy="4218039"/>
          </a:xfrm>
        </p:spPr>
        <p:txBody>
          <a:bodyPr/>
          <a:lstStyle/>
          <a:p>
            <a:r>
              <a:rPr lang="en-US" altLang="en-US" sz="24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The process of discovering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en-US" sz="20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interesting, useful, non-trivial </a:t>
            </a:r>
            <a:r>
              <a:rPr lang="en-US" altLang="en-US" sz="2000" dirty="0">
                <a:solidFill>
                  <a:srgbClr val="FF0000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patterns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altLang="en-US" sz="16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patterns: non-specialist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altLang="en-US" sz="16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exception to patterns: specialist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en-US" sz="20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from large </a:t>
            </a:r>
            <a:r>
              <a:rPr lang="en-US" altLang="en-US" sz="2000" dirty="0">
                <a:solidFill>
                  <a:srgbClr val="FF0000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spatial</a:t>
            </a:r>
            <a:r>
              <a:rPr lang="en-US" altLang="en-US" sz="20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US" altLang="en-US" sz="2000" dirty="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datasets</a:t>
            </a:r>
          </a:p>
          <a:p>
            <a:endParaRPr lang="en-US" altLang="en-US" sz="2400" dirty="0" smtClean="0"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r>
              <a:rPr lang="en-US" altLang="en-US" sz="2400" dirty="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Spatial </a:t>
            </a:r>
            <a:r>
              <a:rPr lang="en-US" altLang="en-US" sz="24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pattern families</a:t>
            </a:r>
          </a:p>
          <a:p>
            <a:pPr marL="630238" lvl="1"/>
            <a:r>
              <a:rPr lang="en-US" altLang="en-US" sz="16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Hotspots, Spatial clusters</a:t>
            </a:r>
          </a:p>
          <a:p>
            <a:pPr marL="630238" lvl="1"/>
            <a:r>
              <a:rPr lang="en-US" altLang="en-US" sz="16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Spatial outlier, discontinuities</a:t>
            </a:r>
          </a:p>
          <a:p>
            <a:pPr marL="630238" lvl="1"/>
            <a:r>
              <a:rPr lang="en-US" altLang="en-US" sz="16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Co-locations, co-occurrences</a:t>
            </a:r>
          </a:p>
          <a:p>
            <a:pPr marL="630238" lvl="1"/>
            <a:r>
              <a:rPr lang="en-US" altLang="en-US" sz="16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Location prediction models</a:t>
            </a:r>
          </a:p>
          <a:p>
            <a:pPr marL="630238" lvl="1"/>
            <a:r>
              <a:rPr lang="en-US" altLang="en-US" sz="16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…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en-US" sz="2400" dirty="0"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endParaRPr lang="en-US" dirty="0"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pic>
        <p:nvPicPr>
          <p:cNvPr id="4" name="Picture 3" descr="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7000" y="5621054"/>
            <a:ext cx="1241778" cy="1089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6455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Microsoft Sans Serif"/>
                <a:cs typeface="Microsoft Sans Serif"/>
              </a:rPr>
              <a:t>Outline</a:t>
            </a:r>
            <a:endParaRPr lang="en-US" dirty="0">
              <a:latin typeface="Microsoft Sans Serif"/>
              <a:cs typeface="Microsoft Sans Serif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587500"/>
            <a:ext cx="8610600" cy="4051300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sz="2400" dirty="0" smtClean="0">
                <a:latin typeface="Microsoft Sans Serif"/>
                <a:cs typeface="Microsoft Sans Serif"/>
              </a:rPr>
              <a:t>Motivation, Spatial Pattern Families</a:t>
            </a:r>
            <a:endParaRPr lang="en-US" sz="2400" dirty="0">
              <a:latin typeface="Microsoft Sans Serif"/>
              <a:cs typeface="Microsoft Sans Serif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Spatial </a:t>
            </a:r>
            <a:r>
              <a:rPr lang="en-US" sz="2400" dirty="0"/>
              <a:t>data types and relationships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Limitations of Traditional Statistics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Location Prediction model </a:t>
            </a:r>
            <a:endParaRPr lang="en-US" sz="2400" dirty="0" smtClean="0"/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Hotspots </a:t>
            </a:r>
            <a:endParaRPr lang="en-US" sz="2400" dirty="0" smtClean="0"/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rgbClr val="FF0000"/>
                </a:solidFill>
              </a:rPr>
              <a:t>Spatial outliers </a:t>
            </a:r>
            <a:endParaRPr lang="en-US" sz="2400" dirty="0" smtClean="0">
              <a:solidFill>
                <a:srgbClr val="FF0000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Colocations and Co-occurrences </a:t>
            </a:r>
            <a:endParaRPr lang="en-US" sz="2400" dirty="0" smtClean="0"/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Summary:  What is special about mining spatial data</a:t>
            </a:r>
            <a:r>
              <a:rPr lang="en-US" sz="2400" dirty="0" smtClean="0"/>
              <a:t>?</a:t>
            </a:r>
          </a:p>
          <a:p>
            <a:pPr marL="0" indent="0">
              <a:buNone/>
            </a:pPr>
            <a:endParaRPr lang="en-US" sz="2400" dirty="0" smtClean="0">
              <a:latin typeface="Microsoft Sans Serif"/>
              <a:cs typeface="Microsoft Sans Serif"/>
            </a:endParaRPr>
          </a:p>
          <a:p>
            <a:endParaRPr lang="en-US" dirty="0" smtClean="0">
              <a:latin typeface="Microsoft Sans Serif"/>
              <a:cs typeface="Microsoft Sans Serif"/>
            </a:endParaRPr>
          </a:p>
          <a:p>
            <a:pPr marL="457200" lvl="1" indent="0">
              <a:buNone/>
            </a:pPr>
            <a:endParaRPr lang="en-US" dirty="0">
              <a:latin typeface="Microsoft Sans Serif"/>
              <a:cs typeface="Microsoft Sans Serif"/>
            </a:endParaRPr>
          </a:p>
        </p:txBody>
      </p:sp>
      <p:pic>
        <p:nvPicPr>
          <p:cNvPr id="4" name="Picture 3" descr="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7000" y="5621054"/>
            <a:ext cx="1241778" cy="1089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4681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Learning 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After this segment, students will be able to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Contrast global </a:t>
            </a:r>
            <a:r>
              <a:rPr lang="en-US" sz="24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&amp; spatial </a:t>
            </a:r>
            <a:r>
              <a:rPr lang="en-US" sz="2400" dirty="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outliers</a:t>
            </a:r>
            <a:endParaRPr lang="en-US" sz="2400" dirty="0"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List spatial outlier detection tests </a:t>
            </a:r>
          </a:p>
        </p:txBody>
      </p:sp>
      <p:pic>
        <p:nvPicPr>
          <p:cNvPr id="4" name="Picture 3" descr="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7000" y="5621054"/>
            <a:ext cx="1241778" cy="1089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6916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Outliers: Global (</a:t>
            </a:r>
            <a:r>
              <a:rPr lang="en-US" sz="3600" dirty="0" smtClean="0">
                <a:solidFill>
                  <a:srgbClr val="0070C0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G</a:t>
            </a:r>
            <a:r>
              <a:rPr lang="en-US" sz="3600" dirty="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) vs. Spatial (</a:t>
            </a:r>
            <a:r>
              <a:rPr lang="en-US" sz="3600" dirty="0" smtClean="0">
                <a:solidFill>
                  <a:srgbClr val="FF0000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S</a:t>
            </a:r>
            <a:r>
              <a:rPr lang="en-US" sz="3600" dirty="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)</a:t>
            </a:r>
            <a:endParaRPr lang="en-US" sz="3600" dirty="0"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524000"/>
            <a:ext cx="8610600" cy="411480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1075" y="2005784"/>
            <a:ext cx="4748980" cy="336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 descr="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7000" y="5621054"/>
            <a:ext cx="1241778" cy="1089812"/>
          </a:xfrm>
          <a:prstGeom prst="rect">
            <a:avLst/>
          </a:prstGeom>
        </p:spPr>
      </p:pic>
      <p:pic>
        <p:nvPicPr>
          <p:cNvPr id="6" name="Picture 4" descr="datapoin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476" y="2154293"/>
            <a:ext cx="3875944" cy="3154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Oval 7"/>
          <p:cNvSpPr/>
          <p:nvPr/>
        </p:nvSpPr>
        <p:spPr bwMode="auto">
          <a:xfrm>
            <a:off x="1563331" y="2566219"/>
            <a:ext cx="334296" cy="334297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04" charset="0"/>
              <a:ea typeface="ＭＳ Ｐゴシック" pitchFamily="-104" charset="-128"/>
              <a:cs typeface="ＭＳ Ｐゴシック" pitchFamily="-104" charset="-128"/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1253617" y="2281082"/>
            <a:ext cx="334296" cy="334297"/>
          </a:xfrm>
          <a:prstGeom prst="ellipse">
            <a:avLst/>
          </a:prstGeom>
          <a:noFill/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70C0"/>
              </a:solidFill>
              <a:effectLst/>
              <a:latin typeface="Arial" pitchFamily="-104" charset="0"/>
              <a:ea typeface="ＭＳ Ｐゴシック" pitchFamily="-104" charset="-128"/>
              <a:cs typeface="ＭＳ Ｐゴシック" pitchFamily="-104" charset="-128"/>
            </a:endParaRPr>
          </a:p>
        </p:txBody>
      </p:sp>
      <p:sp>
        <p:nvSpPr>
          <p:cNvPr id="10" name="Oval 9"/>
          <p:cNvSpPr/>
          <p:nvPr/>
        </p:nvSpPr>
        <p:spPr bwMode="auto">
          <a:xfrm>
            <a:off x="462120" y="4370437"/>
            <a:ext cx="334296" cy="334297"/>
          </a:xfrm>
          <a:prstGeom prst="ellipse">
            <a:avLst/>
          </a:prstGeom>
          <a:noFill/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70C0"/>
              </a:solidFill>
              <a:effectLst/>
              <a:latin typeface="Arial" pitchFamily="-104" charset="0"/>
              <a:ea typeface="ＭＳ Ｐゴシック" pitchFamily="-104" charset="-128"/>
              <a:cs typeface="ＭＳ Ｐゴシック" pitchFamily="-104" charset="-128"/>
            </a:endParaRPr>
          </a:p>
        </p:txBody>
      </p:sp>
      <p:sp>
        <p:nvSpPr>
          <p:cNvPr id="11" name="Oval 10"/>
          <p:cNvSpPr/>
          <p:nvPr/>
        </p:nvSpPr>
        <p:spPr bwMode="auto">
          <a:xfrm>
            <a:off x="4301615" y="2438399"/>
            <a:ext cx="334296" cy="334297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04" charset="0"/>
              <a:ea typeface="ＭＳ Ｐゴシック" pitchFamily="-104" charset="-128"/>
              <a:cs typeface="ＭＳ Ｐゴシック" pitchFamily="-10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458175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Outlier </a:t>
            </a:r>
            <a:r>
              <a:rPr lang="en-US" sz="3600" dirty="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Detection Tests: </a:t>
            </a:r>
            <a:r>
              <a:rPr lang="en-US" sz="3600" dirty="0" err="1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Variogram</a:t>
            </a:r>
            <a:r>
              <a:rPr lang="en-US" sz="3600" dirty="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 Cloud</a:t>
            </a:r>
            <a:endParaRPr lang="en-US" sz="3600" dirty="0"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592826"/>
            <a:ext cx="8610600" cy="4045974"/>
          </a:xfrm>
        </p:spPr>
        <p:txBody>
          <a:bodyPr/>
          <a:lstStyle/>
          <a:p>
            <a:pPr marL="342900" lvl="1" indent="-342900">
              <a:lnSpc>
                <a:spcPct val="8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en-US" sz="20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Graphical </a:t>
            </a:r>
            <a:r>
              <a:rPr lang="en-US" altLang="en-US" sz="2000" dirty="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Test: </a:t>
            </a:r>
            <a:r>
              <a:rPr lang="en-US" altLang="en-US" sz="2000" dirty="0" err="1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Variogram</a:t>
            </a:r>
            <a:r>
              <a:rPr lang="en-US" altLang="en-US" sz="2000" dirty="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US" altLang="en-US" sz="20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Cloud</a:t>
            </a:r>
          </a:p>
          <a:p>
            <a:endParaRPr lang="en-US" dirty="0"/>
          </a:p>
        </p:txBody>
      </p:sp>
      <p:pic>
        <p:nvPicPr>
          <p:cNvPr id="6" name="Picture 7" descr="vari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12" r="7280"/>
          <a:stretch/>
        </p:blipFill>
        <p:spPr bwMode="auto">
          <a:xfrm>
            <a:off x="4235615" y="2148343"/>
            <a:ext cx="4725167" cy="32269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 descr="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7000" y="5621054"/>
            <a:ext cx="1241778" cy="1089812"/>
          </a:xfrm>
          <a:prstGeom prst="rect">
            <a:avLst/>
          </a:prstGeom>
        </p:spPr>
      </p:pic>
      <p:pic>
        <p:nvPicPr>
          <p:cNvPr id="4" name="Picture 4" descr="datapoin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961" y="2138511"/>
            <a:ext cx="3964490" cy="32269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Oval 7"/>
          <p:cNvSpPr/>
          <p:nvPr/>
        </p:nvSpPr>
        <p:spPr bwMode="auto">
          <a:xfrm>
            <a:off x="1632155" y="2566219"/>
            <a:ext cx="334296" cy="334297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04" charset="0"/>
              <a:ea typeface="ＭＳ Ｐゴシック" pitchFamily="-104" charset="-128"/>
              <a:cs typeface="ＭＳ Ｐゴシック" pitchFamily="-104" charset="-128"/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5034117" y="2684206"/>
            <a:ext cx="334296" cy="334297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04" charset="0"/>
              <a:ea typeface="ＭＳ Ｐゴシック" pitchFamily="-104" charset="-128"/>
              <a:cs typeface="ＭＳ Ｐゴシック" pitchFamily="-104" charset="-128"/>
            </a:endParaRPr>
          </a:p>
        </p:txBody>
      </p:sp>
      <p:sp>
        <p:nvSpPr>
          <p:cNvPr id="10" name="Oval 9"/>
          <p:cNvSpPr/>
          <p:nvPr/>
        </p:nvSpPr>
        <p:spPr bwMode="auto">
          <a:xfrm>
            <a:off x="4925963" y="3143863"/>
            <a:ext cx="334296" cy="334297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04" charset="0"/>
              <a:ea typeface="ＭＳ Ｐゴシック" pitchFamily="-104" charset="-128"/>
              <a:cs typeface="ＭＳ Ｐゴシック" pitchFamily="-10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2968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Outlier Detection – </a:t>
            </a:r>
            <a:r>
              <a:rPr lang="en-US" sz="3600" dirty="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Scatterplot</a:t>
            </a:r>
            <a:endParaRPr lang="en-US" sz="3600" dirty="0"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573923"/>
            <a:ext cx="8610600" cy="4064877"/>
          </a:xfrm>
        </p:spPr>
        <p:txBody>
          <a:bodyPr/>
          <a:lstStyle/>
          <a:p>
            <a:pPr marL="342900" lvl="1" indent="-342900">
              <a:lnSpc>
                <a:spcPct val="8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en-US" sz="20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Quantitative </a:t>
            </a:r>
            <a:r>
              <a:rPr lang="en-US" altLang="en-US" sz="2000" dirty="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Tests: </a:t>
            </a:r>
            <a:r>
              <a:rPr lang="en-US" altLang="en-US" sz="1800" dirty="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Scatter </a:t>
            </a:r>
            <a:r>
              <a:rPr lang="en-US" altLang="en-US" sz="18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Plot</a:t>
            </a:r>
          </a:p>
          <a:p>
            <a:endParaRPr lang="en-US" dirty="0"/>
          </a:p>
        </p:txBody>
      </p:sp>
      <p:pic>
        <p:nvPicPr>
          <p:cNvPr id="4" name="Picture 4" descr="datapoin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115259"/>
            <a:ext cx="4274574" cy="31321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 descr="scatter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4416" y="2115259"/>
            <a:ext cx="4323179" cy="31321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 descr="logo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7000" y="5621054"/>
            <a:ext cx="1241778" cy="1089812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 bwMode="auto">
          <a:xfrm>
            <a:off x="1750139" y="2517059"/>
            <a:ext cx="334296" cy="334297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04" charset="0"/>
              <a:ea typeface="ＭＳ Ｐゴシック" pitchFamily="-104" charset="-128"/>
              <a:cs typeface="ＭＳ Ｐゴシック" pitchFamily="-104" charset="-128"/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8150943" y="3982064"/>
            <a:ext cx="334296" cy="334297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04" charset="0"/>
              <a:ea typeface="ＭＳ Ｐゴシック" pitchFamily="-104" charset="-128"/>
              <a:cs typeface="ＭＳ Ｐゴシック" pitchFamily="-10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434678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Outlier </a:t>
            </a:r>
            <a:r>
              <a:rPr lang="en-US" sz="3600" dirty="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Detection Test: Moran Scatterplot</a:t>
            </a:r>
            <a:endParaRPr lang="en-US" sz="3600" dirty="0"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592826"/>
            <a:ext cx="8610600" cy="4045974"/>
          </a:xfrm>
        </p:spPr>
        <p:txBody>
          <a:bodyPr/>
          <a:lstStyle/>
          <a:p>
            <a:pPr marL="342900" lvl="1" indent="-342900">
              <a:lnSpc>
                <a:spcPct val="8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en-US" sz="20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Graphical </a:t>
            </a:r>
            <a:r>
              <a:rPr lang="en-US" altLang="en-US" sz="2000" dirty="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Test: Moran </a:t>
            </a:r>
            <a:r>
              <a:rPr lang="en-US" altLang="en-US" sz="20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Scatter Plot</a:t>
            </a:r>
          </a:p>
          <a:p>
            <a:endParaRPr lang="en-US" dirty="0"/>
          </a:p>
        </p:txBody>
      </p:sp>
      <p:pic>
        <p:nvPicPr>
          <p:cNvPr id="5" name="Picture 6" descr="moranscatter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26" r="12682"/>
          <a:stretch/>
        </p:blipFill>
        <p:spPr bwMode="auto">
          <a:xfrm>
            <a:off x="4495795" y="2294539"/>
            <a:ext cx="4284985" cy="32269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 descr="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7000" y="5621054"/>
            <a:ext cx="1241778" cy="1089812"/>
          </a:xfrm>
          <a:prstGeom prst="rect">
            <a:avLst/>
          </a:prstGeom>
        </p:spPr>
      </p:pic>
      <p:pic>
        <p:nvPicPr>
          <p:cNvPr id="4" name="Picture 4" descr="datapoin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289" y="2284707"/>
            <a:ext cx="3964490" cy="32269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Oval 7"/>
          <p:cNvSpPr/>
          <p:nvPr/>
        </p:nvSpPr>
        <p:spPr bwMode="auto">
          <a:xfrm>
            <a:off x="1671483" y="2703867"/>
            <a:ext cx="334296" cy="334297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04" charset="0"/>
              <a:ea typeface="ＭＳ Ｐゴシック" pitchFamily="-104" charset="-128"/>
              <a:cs typeface="ＭＳ Ｐゴシック" pitchFamily="-104" charset="-128"/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7924802" y="4031225"/>
            <a:ext cx="334296" cy="334297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04" charset="0"/>
              <a:ea typeface="ＭＳ Ｐゴシック" pitchFamily="-104" charset="-128"/>
              <a:cs typeface="ＭＳ Ｐゴシック" pitchFamily="-10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767839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Outlier Detection </a:t>
            </a:r>
            <a:r>
              <a:rPr lang="en-US" sz="3600" dirty="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Tests: Spatial Z-test</a:t>
            </a:r>
            <a:endParaRPr lang="en-US" sz="3600" dirty="0"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602658"/>
            <a:ext cx="8610600" cy="4036142"/>
          </a:xfrm>
        </p:spPr>
        <p:txBody>
          <a:bodyPr/>
          <a:lstStyle/>
          <a:p>
            <a:pPr marL="342900" lvl="1" indent="-342900">
              <a:lnSpc>
                <a:spcPct val="8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en-US" sz="20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Quantitative </a:t>
            </a:r>
            <a:r>
              <a:rPr lang="en-US" altLang="en-US" sz="2000" dirty="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Tests: </a:t>
            </a:r>
            <a:r>
              <a:rPr lang="en-US" altLang="en-US" sz="1800" dirty="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Spatial </a:t>
            </a:r>
            <a:r>
              <a:rPr lang="en-US" altLang="en-US" sz="18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Z-test</a:t>
            </a:r>
          </a:p>
          <a:p>
            <a:pPr marL="742950" lvl="2" indent="-342900">
              <a:lnSpc>
                <a:spcPct val="8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en-US" sz="18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Algorithmic </a:t>
            </a:r>
            <a:r>
              <a:rPr lang="en-US" altLang="en-US" sz="1800" dirty="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Structure: </a:t>
            </a:r>
            <a:r>
              <a:rPr lang="en-US" altLang="en-US" sz="1600" dirty="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Spatial </a:t>
            </a:r>
            <a:r>
              <a:rPr lang="en-US" altLang="en-US" sz="16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Join on neighbor relation</a:t>
            </a:r>
          </a:p>
          <a:p>
            <a:endParaRPr lang="en-US" dirty="0"/>
          </a:p>
        </p:txBody>
      </p:sp>
      <p:pic>
        <p:nvPicPr>
          <p:cNvPr id="4" name="Picture 4" descr="datapoin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599" y="2541765"/>
            <a:ext cx="4087761" cy="29952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 descr="our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8622" y="2541765"/>
            <a:ext cx="4390828" cy="29952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 descr="logo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7000" y="5621054"/>
            <a:ext cx="1241778" cy="1089812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 bwMode="auto">
          <a:xfrm>
            <a:off x="1661651" y="2910339"/>
            <a:ext cx="334296" cy="334297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04" charset="0"/>
              <a:ea typeface="ＭＳ Ｐゴシック" pitchFamily="-104" charset="-128"/>
              <a:cs typeface="ＭＳ Ｐゴシック" pitchFamily="-104" charset="-128"/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6076337" y="2861188"/>
            <a:ext cx="334296" cy="334297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04" charset="0"/>
              <a:ea typeface="ＭＳ Ｐゴシック" pitchFamily="-104" charset="-128"/>
              <a:cs typeface="ＭＳ Ｐゴシック" pitchFamily="-10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637402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Spatial Outlier </a:t>
            </a:r>
            <a:r>
              <a:rPr lang="en-US" sz="3600" dirty="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Detection: Computation</a:t>
            </a:r>
            <a:endParaRPr lang="en-US" sz="3600" dirty="0"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632155"/>
            <a:ext cx="8610600" cy="4006645"/>
          </a:xfrm>
        </p:spPr>
        <p:txBody>
          <a:bodyPr/>
          <a:lstStyle/>
          <a:p>
            <a:pPr marL="342900" lvl="1" indent="-342900">
              <a:lnSpc>
                <a:spcPct val="8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en-US" sz="24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Separate two phases</a:t>
            </a:r>
          </a:p>
          <a:p>
            <a:pPr marL="742950" lvl="2" indent="-342900">
              <a:lnSpc>
                <a:spcPct val="8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en-US" sz="20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Model Building</a:t>
            </a:r>
          </a:p>
          <a:p>
            <a:pPr marL="742950" lvl="2" indent="-342900">
              <a:lnSpc>
                <a:spcPct val="8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en-US" sz="20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Testing: test a node (or a set of nodes)</a:t>
            </a:r>
          </a:p>
          <a:p>
            <a:pPr marL="342900" lvl="1" indent="-342900">
              <a:lnSpc>
                <a:spcPct val="80000"/>
              </a:lnSpc>
              <a:buFont typeface="Arial" panose="020B0604020202020204" pitchFamily="34" charset="0"/>
              <a:buChar char="•"/>
              <a:defRPr/>
            </a:pPr>
            <a:endParaRPr lang="en-US" altLang="en-US" sz="2000" dirty="0" smtClean="0"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marL="342900" lvl="1" indent="-342900">
              <a:lnSpc>
                <a:spcPct val="8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en-US" sz="2000" dirty="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Computation </a:t>
            </a:r>
            <a:r>
              <a:rPr lang="en-US" altLang="en-US" sz="20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Structure of Model Building</a:t>
            </a:r>
          </a:p>
          <a:p>
            <a:pPr marL="742950" lvl="2" indent="-342900">
              <a:lnSpc>
                <a:spcPct val="8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en-US" sz="20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Key insights:</a:t>
            </a:r>
          </a:p>
          <a:p>
            <a:pPr marL="1200150" lvl="3" indent="-342900">
              <a:lnSpc>
                <a:spcPct val="8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en-US" sz="18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Spatial self join using N(x) relationship</a:t>
            </a:r>
          </a:p>
          <a:p>
            <a:pPr marL="1200150" lvl="3" indent="-342900">
              <a:lnSpc>
                <a:spcPct val="8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en-US" sz="18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Algebraic aggregate </a:t>
            </a:r>
            <a:r>
              <a:rPr lang="en-US" altLang="en-US" sz="1800" dirty="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function </a:t>
            </a:r>
            <a:r>
              <a:rPr lang="en-US" altLang="en-US" sz="18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computed in </a:t>
            </a:r>
            <a:r>
              <a:rPr lang="en-US" altLang="en-US" sz="1800" dirty="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one </a:t>
            </a:r>
            <a:r>
              <a:rPr lang="en-US" altLang="en-US" sz="18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scan of spatial join</a:t>
            </a:r>
          </a:p>
          <a:p>
            <a:endParaRPr lang="en-US" dirty="0"/>
          </a:p>
        </p:txBody>
      </p:sp>
      <p:pic>
        <p:nvPicPr>
          <p:cNvPr id="4" name="Picture 3" descr="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7000" y="5621054"/>
            <a:ext cx="1241778" cy="1089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0117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Trends in </a:t>
            </a:r>
            <a:r>
              <a:rPr lang="en-US" sz="36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Spatial Outlier Detection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622323"/>
            <a:ext cx="8610600" cy="4016477"/>
          </a:xfrm>
        </p:spPr>
        <p:txBody>
          <a:bodyPr/>
          <a:lstStyle/>
          <a:p>
            <a:pPr marL="342900" lvl="1" indent="-342900">
              <a:lnSpc>
                <a:spcPct val="8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en-US" sz="2400" dirty="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Multiple </a:t>
            </a:r>
            <a:r>
              <a:rPr lang="en-US" altLang="en-US" sz="24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spatial outlier detection</a:t>
            </a:r>
          </a:p>
          <a:p>
            <a:pPr marL="742950" lvl="2" indent="-342900">
              <a:lnSpc>
                <a:spcPct val="8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en-US" sz="20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Eliminating the influence of neighboring outliers</a:t>
            </a:r>
          </a:p>
          <a:p>
            <a:pPr marL="342900" lvl="1" indent="-342900">
              <a:lnSpc>
                <a:spcPct val="80000"/>
              </a:lnSpc>
              <a:buFont typeface="Arial" panose="020B0604020202020204" pitchFamily="34" charset="0"/>
              <a:buChar char="•"/>
              <a:defRPr/>
            </a:pPr>
            <a:endParaRPr lang="en-US" altLang="en-US" sz="2400" dirty="0" smtClean="0"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marL="342900" lvl="1" indent="-342900">
              <a:lnSpc>
                <a:spcPct val="8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en-US" sz="2400" dirty="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Multi-attribute </a:t>
            </a:r>
            <a:r>
              <a:rPr lang="en-US" altLang="en-US" sz="24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spatial outlier detection</a:t>
            </a:r>
          </a:p>
          <a:p>
            <a:pPr marL="742950" lvl="2" indent="-342900">
              <a:lnSpc>
                <a:spcPct val="8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en-US" sz="20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Use multiple attributes as features</a:t>
            </a:r>
          </a:p>
          <a:p>
            <a:pPr marL="342900" lvl="1" indent="-342900">
              <a:lnSpc>
                <a:spcPct val="80000"/>
              </a:lnSpc>
              <a:buFont typeface="Arial" panose="020B0604020202020204" pitchFamily="34" charset="0"/>
              <a:buChar char="•"/>
              <a:defRPr/>
            </a:pPr>
            <a:endParaRPr lang="en-US" altLang="en-US" sz="2400" dirty="0" smtClean="0"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marL="342900" lvl="1" indent="-342900">
              <a:lnSpc>
                <a:spcPct val="8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en-US" sz="2400" dirty="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Scale </a:t>
            </a:r>
            <a:r>
              <a:rPr lang="en-US" altLang="en-US" sz="24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up for large data</a:t>
            </a:r>
          </a:p>
          <a:p>
            <a:endParaRPr lang="en-US" dirty="0"/>
          </a:p>
        </p:txBody>
      </p:sp>
      <p:pic>
        <p:nvPicPr>
          <p:cNvPr id="4" name="Picture 3" descr="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7000" y="5621054"/>
            <a:ext cx="1241778" cy="1089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9787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Quiz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dirty="0"/>
              <a:t>Which of the following is false about spatial outliers</a:t>
            </a:r>
            <a:r>
              <a:rPr lang="en-US" sz="2800" dirty="0" smtClean="0"/>
              <a:t>?</a:t>
            </a:r>
            <a:endParaRPr lang="en-US" sz="2800" dirty="0"/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r>
              <a:rPr lang="en-US" sz="2000" dirty="0" smtClean="0"/>
              <a:t>a) </a:t>
            </a:r>
            <a:r>
              <a:rPr lang="en-US" sz="2000" dirty="0"/>
              <a:t>Oasis (isolated area of vegetation) is a spatial outlier area in a desert </a:t>
            </a:r>
            <a:endParaRPr lang="en-US" sz="2000" dirty="0" smtClean="0"/>
          </a:p>
          <a:p>
            <a:pPr marL="0" indent="0">
              <a:buNone/>
            </a:pPr>
            <a:r>
              <a:rPr lang="en-US" sz="2000" dirty="0" smtClean="0"/>
              <a:t>b) </a:t>
            </a:r>
            <a:r>
              <a:rPr lang="en-US" sz="2000" dirty="0"/>
              <a:t>They may detect discontinuities and abrupt changes </a:t>
            </a:r>
            <a:endParaRPr lang="en-US" sz="2000" dirty="0" smtClean="0"/>
          </a:p>
          <a:p>
            <a:pPr marL="0" indent="0">
              <a:buNone/>
            </a:pPr>
            <a:r>
              <a:rPr lang="en-US" sz="2000" dirty="0" smtClean="0"/>
              <a:t>c) </a:t>
            </a:r>
            <a:r>
              <a:rPr lang="en-US" sz="2000" dirty="0"/>
              <a:t>They are significantly different from their spatial neighbors</a:t>
            </a:r>
            <a:r>
              <a:rPr lang="en-US" sz="2000" dirty="0"/>
              <a:t> </a:t>
            </a:r>
            <a:endParaRPr lang="en-US" sz="2000" dirty="0" smtClean="0"/>
          </a:p>
          <a:p>
            <a:pPr marL="0" indent="0">
              <a:buNone/>
            </a:pPr>
            <a:r>
              <a:rPr lang="en-US" sz="2000" dirty="0" smtClean="0"/>
              <a:t>d</a:t>
            </a:r>
            <a:r>
              <a:rPr lang="en-US" sz="2000" dirty="0"/>
              <a:t>) </a:t>
            </a:r>
            <a:r>
              <a:rPr lang="en-US" sz="2000" dirty="0"/>
              <a:t>They are significantly different from entire population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4591612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316" y="304800"/>
            <a:ext cx="8831462" cy="990600"/>
          </a:xfrm>
        </p:spPr>
        <p:txBody>
          <a:bodyPr/>
          <a:lstStyle/>
          <a:p>
            <a:r>
              <a:rPr lang="en-US" sz="3600" dirty="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Pattern Family </a:t>
            </a:r>
            <a:r>
              <a:rPr lang="en-US" sz="36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1: Hotspots, Spatial </a:t>
            </a:r>
            <a:r>
              <a:rPr lang="en-US" sz="3600" dirty="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Cluster</a:t>
            </a:r>
            <a:endParaRPr lang="en-US" sz="3600" dirty="0"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4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The 1854 Asiatic Cholera in London</a:t>
            </a:r>
          </a:p>
          <a:p>
            <a:pPr marL="687388" lvl="1" indent="-342900">
              <a:buFont typeface="Arial" panose="020B0604020202020204" pitchFamily="34" charset="0"/>
              <a:buChar char="•"/>
            </a:pPr>
            <a:r>
              <a:rPr lang="en-US" altLang="en-US" sz="20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Near Broad St. water pump except a brewery</a:t>
            </a:r>
          </a:p>
          <a:p>
            <a:endParaRPr lang="en-US" dirty="0"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1239" y="2566191"/>
            <a:ext cx="4661210" cy="31975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9927" y="2702312"/>
            <a:ext cx="2057400" cy="201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 descr="logo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7000" y="5621054"/>
            <a:ext cx="1241778" cy="1089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3398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Microsoft Sans Serif"/>
                <a:cs typeface="Microsoft Sans Serif"/>
              </a:rPr>
              <a:t>Outline</a:t>
            </a:r>
            <a:endParaRPr lang="en-US" dirty="0">
              <a:latin typeface="Microsoft Sans Serif"/>
              <a:cs typeface="Microsoft Sans Serif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587500"/>
            <a:ext cx="8610600" cy="4051300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sz="2400" dirty="0" smtClean="0">
                <a:latin typeface="Microsoft Sans Serif"/>
                <a:cs typeface="Microsoft Sans Serif"/>
              </a:rPr>
              <a:t>Motivation, Spatial Pattern Families</a:t>
            </a:r>
            <a:endParaRPr lang="en-US" sz="2400" dirty="0">
              <a:latin typeface="Microsoft Sans Serif"/>
              <a:cs typeface="Microsoft Sans Serif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Spatial </a:t>
            </a:r>
            <a:r>
              <a:rPr lang="en-US" sz="2400" dirty="0"/>
              <a:t>data types and relationships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Limitations of Traditional Statistics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Location Prediction model </a:t>
            </a:r>
            <a:endParaRPr lang="en-US" sz="2400" dirty="0" smtClean="0"/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Hotspots </a:t>
            </a:r>
            <a:endParaRPr lang="en-US" sz="2400" dirty="0" smtClean="0"/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Spatial outliers </a:t>
            </a:r>
            <a:endParaRPr lang="en-US" sz="2400" dirty="0" smtClean="0"/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rgbClr val="FF0000"/>
                </a:solidFill>
              </a:rPr>
              <a:t>Colocations and Co-occurrences </a:t>
            </a:r>
            <a:endParaRPr lang="en-US" sz="2400" dirty="0" smtClean="0">
              <a:solidFill>
                <a:srgbClr val="FF0000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Summary:  What is special about mining spatial data</a:t>
            </a:r>
            <a:r>
              <a:rPr lang="en-US" sz="2400" dirty="0" smtClean="0"/>
              <a:t>?</a:t>
            </a:r>
          </a:p>
          <a:p>
            <a:pPr marL="0" indent="0">
              <a:buNone/>
            </a:pPr>
            <a:endParaRPr lang="en-US" sz="2400" dirty="0" smtClean="0">
              <a:latin typeface="Microsoft Sans Serif"/>
              <a:cs typeface="Microsoft Sans Serif"/>
            </a:endParaRPr>
          </a:p>
          <a:p>
            <a:endParaRPr lang="en-US" dirty="0" smtClean="0">
              <a:latin typeface="Microsoft Sans Serif"/>
              <a:cs typeface="Microsoft Sans Serif"/>
            </a:endParaRPr>
          </a:p>
          <a:p>
            <a:pPr marL="457200" lvl="1" indent="0">
              <a:buNone/>
            </a:pPr>
            <a:endParaRPr lang="en-US" dirty="0">
              <a:latin typeface="Microsoft Sans Serif"/>
              <a:cs typeface="Microsoft Sans Serif"/>
            </a:endParaRPr>
          </a:p>
        </p:txBody>
      </p:sp>
      <p:pic>
        <p:nvPicPr>
          <p:cNvPr id="4" name="Picture 3" descr="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7000" y="5621054"/>
            <a:ext cx="1241778" cy="1089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0519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Learning 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After this segment, students will be able to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Contrast colocations and associations</a:t>
            </a:r>
            <a:endParaRPr lang="en-US" sz="2400" dirty="0"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Describe colocation interest measures</a:t>
            </a:r>
          </a:p>
        </p:txBody>
      </p:sp>
      <p:pic>
        <p:nvPicPr>
          <p:cNvPr id="4" name="Picture 3" descr="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7000" y="5621054"/>
            <a:ext cx="1241778" cy="1089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7412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Background: Association </a:t>
            </a:r>
            <a:r>
              <a:rPr lang="en-US" sz="36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Rules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514168"/>
            <a:ext cx="8610600" cy="4124632"/>
          </a:xfrm>
        </p:spPr>
        <p:txBody>
          <a:bodyPr/>
          <a:lstStyle/>
          <a:p>
            <a:pPr marL="342900" lvl="1" indent="-342900">
              <a:lnSpc>
                <a:spcPct val="8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en-US" sz="20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Association rule e.g. (Diaper in T =&gt; Beer in T</a:t>
            </a:r>
            <a:r>
              <a:rPr lang="en-US" altLang="en-US" sz="2000" dirty="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)</a:t>
            </a:r>
          </a:p>
          <a:p>
            <a:pPr marL="0" lvl="1" indent="0">
              <a:lnSpc>
                <a:spcPct val="80000"/>
              </a:lnSpc>
              <a:buNone/>
              <a:defRPr/>
            </a:pPr>
            <a:endParaRPr lang="en-US" altLang="en-US" sz="2400" dirty="0"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marL="0" lvl="1" indent="0">
              <a:lnSpc>
                <a:spcPct val="80000"/>
              </a:lnSpc>
              <a:buNone/>
              <a:defRPr/>
            </a:pPr>
            <a:endParaRPr lang="en-US" altLang="en-US" sz="2400" dirty="0" smtClean="0"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marL="0" lvl="1" indent="0">
              <a:lnSpc>
                <a:spcPct val="80000"/>
              </a:lnSpc>
              <a:buNone/>
              <a:defRPr/>
            </a:pPr>
            <a:endParaRPr lang="en-US" altLang="en-US" sz="2400" dirty="0" smtClean="0"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marL="0" lvl="1" indent="0">
              <a:lnSpc>
                <a:spcPct val="80000"/>
              </a:lnSpc>
              <a:buNone/>
              <a:defRPr/>
            </a:pPr>
            <a:endParaRPr lang="en-US" altLang="en-US" sz="2400" dirty="0"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marL="0" lvl="1" indent="0">
              <a:lnSpc>
                <a:spcPct val="80000"/>
              </a:lnSpc>
              <a:buNone/>
              <a:defRPr/>
            </a:pPr>
            <a:endParaRPr lang="en-US" altLang="en-US" sz="2400" dirty="0" smtClean="0"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marL="0" lvl="1" indent="0">
              <a:lnSpc>
                <a:spcPct val="80000"/>
              </a:lnSpc>
              <a:buNone/>
              <a:defRPr/>
            </a:pPr>
            <a:endParaRPr lang="en-US" altLang="en-US" sz="2400" dirty="0"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marL="742950" lvl="2" indent="-342900">
              <a:lnSpc>
                <a:spcPct val="8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en-US" sz="1600" dirty="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Support</a:t>
            </a:r>
            <a:r>
              <a:rPr lang="en-US" altLang="en-US" sz="16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: probability (</a:t>
            </a:r>
            <a:r>
              <a:rPr lang="en-US" altLang="en-US" sz="1600" dirty="0">
                <a:solidFill>
                  <a:srgbClr val="0070C0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Diaper and Beer </a:t>
            </a:r>
            <a:r>
              <a:rPr lang="en-US" altLang="en-US" sz="16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in T) = 2/5</a:t>
            </a:r>
          </a:p>
          <a:p>
            <a:pPr marL="742950" lvl="2" indent="-342900">
              <a:lnSpc>
                <a:spcPct val="8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en-US" sz="16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Confidence: probability (Beer in T | Diaper in T) = 2/2</a:t>
            </a:r>
            <a:endParaRPr lang="en-US" altLang="en-US" sz="1800" dirty="0"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marL="342900" lvl="1" indent="-342900">
              <a:lnSpc>
                <a:spcPct val="80000"/>
              </a:lnSpc>
              <a:buFont typeface="Arial" panose="020B0604020202020204" pitchFamily="34" charset="0"/>
              <a:buChar char="•"/>
              <a:defRPr/>
            </a:pPr>
            <a:endParaRPr lang="en-US" altLang="en-US" sz="2000" dirty="0" smtClean="0"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marL="342900" lvl="1" indent="-342900">
              <a:lnSpc>
                <a:spcPct val="8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en-US" sz="2000" dirty="0" err="1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Apriori</a:t>
            </a:r>
            <a:r>
              <a:rPr lang="en-US" altLang="en-US" sz="2000" dirty="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 Algorithm</a:t>
            </a:r>
            <a:endParaRPr lang="en-US" altLang="en-US" sz="2000" dirty="0"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marL="742950" lvl="2" indent="-342900">
              <a:lnSpc>
                <a:spcPct val="8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en-US" sz="16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Support based pruning using </a:t>
            </a:r>
            <a:r>
              <a:rPr lang="en-US" altLang="en-US" sz="1600" dirty="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monotonicity</a:t>
            </a:r>
            <a:endParaRPr lang="en-US" altLang="en-US" sz="2000" dirty="0" smtClean="0"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marL="342900" lvl="1" indent="-342900">
              <a:lnSpc>
                <a:spcPct val="80000"/>
              </a:lnSpc>
              <a:buFont typeface="Arial" panose="020B0604020202020204" pitchFamily="34" charset="0"/>
              <a:buChar char="•"/>
              <a:defRPr/>
            </a:pPr>
            <a:endParaRPr lang="en-US" altLang="en-US" sz="2400" dirty="0"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endParaRPr lang="en-US" dirty="0"/>
          </a:p>
        </p:txBody>
      </p:sp>
      <p:pic>
        <p:nvPicPr>
          <p:cNvPr id="15363" name="Picture 3" descr="C:\Users\xuntang\Desktop\6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4815" y="1851623"/>
            <a:ext cx="5707117" cy="2189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 descr="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7000" y="5621054"/>
            <a:ext cx="1241778" cy="1089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9643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3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3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err="1">
                <a:latin typeface="Microsoft Sans Serif" panose="020B0604020202020204" pitchFamily="34" charset="0"/>
                <a:cs typeface="Microsoft Sans Serif" panose="020B0604020202020204" pitchFamily="34" charset="0"/>
              </a:rPr>
              <a:t>Apriori</a:t>
            </a:r>
            <a:r>
              <a:rPr lang="en-US" sz="36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 Algorithm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542393"/>
            <a:ext cx="8610600" cy="3886200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/>
              <a:t>How to eliminate infrequent item-sets </a:t>
            </a:r>
            <a:r>
              <a:rPr lang="en-US" sz="2000" dirty="0" smtClean="0"/>
              <a:t>as soon as possible?</a:t>
            </a:r>
          </a:p>
          <a:p>
            <a:pPr marL="0" indent="0">
              <a:buNone/>
            </a:pPr>
            <a:r>
              <a:rPr lang="en-US" sz="2000" dirty="0" smtClean="0"/>
              <a:t/>
            </a:r>
            <a:br>
              <a:rPr lang="en-US" sz="2000" dirty="0" smtClean="0"/>
            </a:br>
            <a:endParaRPr lang="en-US" sz="2000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7756" y="1876535"/>
            <a:ext cx="3731577" cy="1587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328764" y="3463856"/>
            <a:ext cx="2444900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6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Support threshold &gt;= </a:t>
            </a:r>
            <a:r>
              <a:rPr lang="en-US" sz="1600" dirty="0">
                <a:solidFill>
                  <a:srgbClr val="FF0000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0.5</a:t>
            </a:r>
          </a:p>
        </p:txBody>
      </p:sp>
      <p:pic>
        <p:nvPicPr>
          <p:cNvPr id="6" name="Picture 5" descr="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7000" y="5621054"/>
            <a:ext cx="1241778" cy="1089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2596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3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3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err="1">
                <a:latin typeface="Microsoft Sans Serif" panose="020B0604020202020204" pitchFamily="34" charset="0"/>
                <a:cs typeface="Microsoft Sans Serif" panose="020B0604020202020204" pitchFamily="34" charset="0"/>
              </a:rPr>
              <a:t>Apriori</a:t>
            </a:r>
            <a:r>
              <a:rPr lang="en-US" sz="36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 Algorithm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542393"/>
            <a:ext cx="8610600" cy="3886200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/>
              <a:t>Eliminate infrequent singleton sets</a:t>
            </a:r>
          </a:p>
          <a:p>
            <a:pPr marL="0" indent="0">
              <a:buNone/>
            </a:pPr>
            <a:r>
              <a:rPr lang="en-US" sz="2000" dirty="0" smtClean="0"/>
              <a:t/>
            </a:r>
            <a:br>
              <a:rPr lang="en-US" sz="2000" dirty="0" smtClean="0"/>
            </a:br>
            <a:endParaRPr lang="en-US" sz="2000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72502" y="1876535"/>
            <a:ext cx="3547250" cy="1587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328764" y="3463856"/>
            <a:ext cx="2444900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6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Support threshold &gt;= </a:t>
            </a:r>
            <a:r>
              <a:rPr lang="en-US" sz="1600" dirty="0">
                <a:solidFill>
                  <a:srgbClr val="FF0000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0.5</a:t>
            </a:r>
          </a:p>
        </p:txBody>
      </p:sp>
      <p:grpSp>
        <p:nvGrpSpPr>
          <p:cNvPr id="9" name="Group 8"/>
          <p:cNvGrpSpPr>
            <a:grpSpLocks/>
          </p:cNvGrpSpPr>
          <p:nvPr/>
        </p:nvGrpSpPr>
        <p:grpSpPr bwMode="auto">
          <a:xfrm>
            <a:off x="228600" y="3867807"/>
            <a:ext cx="6256283" cy="1828800"/>
            <a:chOff x="152400" y="2895600"/>
            <a:chExt cx="6629400" cy="3657600"/>
          </a:xfrm>
        </p:grpSpPr>
        <p:sp>
          <p:nvSpPr>
            <p:cNvPr id="10" name="Rectangle 9"/>
            <p:cNvSpPr/>
            <p:nvPr/>
          </p:nvSpPr>
          <p:spPr>
            <a:xfrm>
              <a:off x="152400" y="2895600"/>
              <a:ext cx="6629400" cy="3657600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09600" y="5784850"/>
              <a:ext cx="730250" cy="49688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600" dirty="0">
                  <a:solidFill>
                    <a:srgbClr val="FF0000"/>
                  </a:solidFill>
                </a:rPr>
                <a:t>Milk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647950" y="5784850"/>
              <a:ext cx="1114425" cy="49688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600" dirty="0">
                  <a:solidFill>
                    <a:srgbClr val="FF0000"/>
                  </a:solidFill>
                </a:rPr>
                <a:t>Cookies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527175" y="5784850"/>
              <a:ext cx="900113" cy="49688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600" dirty="0">
                  <a:solidFill>
                    <a:srgbClr val="FF0000"/>
                  </a:solidFill>
                </a:rPr>
                <a:t>Bread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803900" y="5735638"/>
              <a:ext cx="749300" cy="49688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600" dirty="0"/>
                <a:t>Eggs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868738" y="5784850"/>
              <a:ext cx="793750" cy="49688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600" dirty="0">
                  <a:solidFill>
                    <a:srgbClr val="FF0000"/>
                  </a:solidFill>
                </a:rPr>
                <a:t>Juice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786313" y="5735638"/>
              <a:ext cx="969962" cy="49688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600" dirty="0"/>
                <a:t>Coffee</a:t>
              </a:r>
            </a:p>
          </p:txBody>
        </p:sp>
      </p:grpSp>
      <p:pic>
        <p:nvPicPr>
          <p:cNvPr id="1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306659" y="1863441"/>
            <a:ext cx="2165131" cy="20782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" name="Picture 18" descr="logo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7000" y="5621054"/>
            <a:ext cx="1241778" cy="1089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6235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err="1">
                <a:latin typeface="Microsoft Sans Serif" panose="020B0604020202020204" pitchFamily="34" charset="0"/>
                <a:cs typeface="Microsoft Sans Serif" panose="020B0604020202020204" pitchFamily="34" charset="0"/>
              </a:rPr>
              <a:t>Apriori</a:t>
            </a:r>
            <a:r>
              <a:rPr lang="en-US" sz="36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 Algorithm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542393"/>
            <a:ext cx="8610600" cy="3886200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 smtClean="0"/>
              <a:t>Make pairs from frequent items &amp; prune infrequent pairs!</a:t>
            </a:r>
          </a:p>
          <a:p>
            <a:pPr marL="0" indent="0">
              <a:buNone/>
            </a:pPr>
            <a:r>
              <a:rPr lang="en-US" sz="2000" dirty="0" smtClean="0"/>
              <a:t/>
            </a:r>
            <a:br>
              <a:rPr lang="en-US" sz="2000" dirty="0" smtClean="0"/>
            </a:br>
            <a:endParaRPr lang="en-US" sz="2000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72502" y="1876535"/>
            <a:ext cx="3379235" cy="1587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328764" y="3463856"/>
            <a:ext cx="2444900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6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Support threshold &gt;= </a:t>
            </a:r>
            <a:r>
              <a:rPr lang="en-US" sz="1600" dirty="0">
                <a:solidFill>
                  <a:srgbClr val="FF0000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0.5</a:t>
            </a:r>
          </a:p>
        </p:txBody>
      </p:sp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63416" y="1890575"/>
            <a:ext cx="1912111" cy="20641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9" name="Group 8"/>
          <p:cNvGrpSpPr>
            <a:grpSpLocks/>
          </p:cNvGrpSpPr>
          <p:nvPr/>
        </p:nvGrpSpPr>
        <p:grpSpPr bwMode="auto">
          <a:xfrm>
            <a:off x="228600" y="3867807"/>
            <a:ext cx="6256283" cy="1828800"/>
            <a:chOff x="152400" y="2895600"/>
            <a:chExt cx="6629400" cy="3657600"/>
          </a:xfrm>
        </p:grpSpPr>
        <p:sp>
          <p:nvSpPr>
            <p:cNvPr id="10" name="Rectangle 9"/>
            <p:cNvSpPr/>
            <p:nvPr/>
          </p:nvSpPr>
          <p:spPr>
            <a:xfrm>
              <a:off x="152400" y="2895600"/>
              <a:ext cx="6629400" cy="3657600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09600" y="5784850"/>
              <a:ext cx="730250" cy="49688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600" dirty="0">
                  <a:solidFill>
                    <a:srgbClr val="FF0000"/>
                  </a:solidFill>
                </a:rPr>
                <a:t>Milk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647950" y="5784850"/>
              <a:ext cx="1114425" cy="49688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600" dirty="0">
                  <a:solidFill>
                    <a:srgbClr val="FF0000"/>
                  </a:solidFill>
                </a:rPr>
                <a:t>Cookies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527175" y="5784850"/>
              <a:ext cx="900113" cy="49688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600" dirty="0">
                  <a:solidFill>
                    <a:srgbClr val="FF0000"/>
                  </a:solidFill>
                </a:rPr>
                <a:t>Bread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803900" y="5735638"/>
              <a:ext cx="749300" cy="49688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600" dirty="0"/>
                <a:t>Eggs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868738" y="5784850"/>
              <a:ext cx="793750" cy="49688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600" dirty="0">
                  <a:solidFill>
                    <a:srgbClr val="FF0000"/>
                  </a:solidFill>
                </a:rPr>
                <a:t>Juice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786313" y="5735638"/>
              <a:ext cx="969962" cy="49688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600" dirty="0"/>
                <a:t>Coffee</a:t>
              </a:r>
            </a:p>
          </p:txBody>
        </p:sp>
      </p:grp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5526" y="1890575"/>
            <a:ext cx="2322513" cy="24511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7" name="Group 16"/>
          <p:cNvGrpSpPr>
            <a:grpSpLocks/>
          </p:cNvGrpSpPr>
          <p:nvPr/>
        </p:nvGrpSpPr>
        <p:grpSpPr bwMode="auto">
          <a:xfrm>
            <a:off x="305632" y="4341676"/>
            <a:ext cx="4314825" cy="946150"/>
            <a:chOff x="304800" y="4839407"/>
            <a:chExt cx="4555909" cy="945300"/>
          </a:xfrm>
        </p:grpSpPr>
        <p:sp>
          <p:nvSpPr>
            <p:cNvPr id="18" name="TextBox 17"/>
            <p:cNvSpPr txBox="1"/>
            <p:nvPr/>
          </p:nvSpPr>
          <p:spPr>
            <a:xfrm>
              <a:off x="304800" y="4839407"/>
              <a:ext cx="630208" cy="49802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600" dirty="0"/>
                <a:t>MB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665379" y="4839407"/>
              <a:ext cx="485752" cy="49802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600" dirty="0"/>
                <a:t>BJ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063667" y="4839407"/>
              <a:ext cx="568298" cy="49802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600" dirty="0">
                  <a:solidFill>
                    <a:srgbClr val="FF0000"/>
                  </a:solidFill>
                </a:rPr>
                <a:t>MJ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851029" y="4839407"/>
              <a:ext cx="542899" cy="49802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600" dirty="0">
                  <a:solidFill>
                    <a:srgbClr val="FF0000"/>
                  </a:solidFill>
                </a:rPr>
                <a:t>BC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119149" y="4839407"/>
              <a:ext cx="627032" cy="49802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600" dirty="0">
                  <a:solidFill>
                    <a:srgbClr val="FF0000"/>
                  </a:solidFill>
                </a:rPr>
                <a:t>MC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4378132" y="4839407"/>
              <a:ext cx="482577" cy="49802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600" dirty="0"/>
                <a:t>CJ</a:t>
              </a:r>
            </a:p>
          </p:txBody>
        </p:sp>
        <p:cxnSp>
          <p:nvCxnSpPr>
            <p:cNvPr id="24" name="Straight Connector 23"/>
            <p:cNvCxnSpPr>
              <a:stCxn id="18" idx="2"/>
            </p:cNvCxnSpPr>
            <p:nvPr/>
          </p:nvCxnSpPr>
          <p:spPr>
            <a:xfrm>
              <a:off x="620698" y="5337434"/>
              <a:ext cx="353995" cy="44727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18" idx="2"/>
            </p:cNvCxnSpPr>
            <p:nvPr/>
          </p:nvCxnSpPr>
          <p:spPr>
            <a:xfrm>
              <a:off x="620698" y="5337434"/>
              <a:ext cx="1357248" cy="44727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>
              <a:stCxn id="22" idx="2"/>
            </p:cNvCxnSpPr>
            <p:nvPr/>
          </p:nvCxnSpPr>
          <p:spPr>
            <a:xfrm flipH="1">
              <a:off x="974693" y="5337434"/>
              <a:ext cx="457178" cy="44727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stCxn id="22" idx="2"/>
            </p:cNvCxnSpPr>
            <p:nvPr/>
          </p:nvCxnSpPr>
          <p:spPr>
            <a:xfrm>
              <a:off x="1431872" y="5337434"/>
              <a:ext cx="1773154" cy="44727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20" idx="2"/>
            </p:cNvCxnSpPr>
            <p:nvPr/>
          </p:nvCxnSpPr>
          <p:spPr>
            <a:xfrm flipH="1">
              <a:off x="974693" y="5337434"/>
              <a:ext cx="1373123" cy="44727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>
              <a:stCxn id="20" idx="2"/>
            </p:cNvCxnSpPr>
            <p:nvPr/>
          </p:nvCxnSpPr>
          <p:spPr>
            <a:xfrm>
              <a:off x="2347816" y="5337434"/>
              <a:ext cx="1917609" cy="44727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>
              <a:stCxn id="21" idx="2"/>
            </p:cNvCxnSpPr>
            <p:nvPr/>
          </p:nvCxnSpPr>
          <p:spPr>
            <a:xfrm flipH="1">
              <a:off x="1977946" y="5337434"/>
              <a:ext cx="1144534" cy="44727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21" idx="2"/>
            </p:cNvCxnSpPr>
            <p:nvPr/>
          </p:nvCxnSpPr>
          <p:spPr>
            <a:xfrm>
              <a:off x="3122479" y="5337434"/>
              <a:ext cx="82546" cy="44727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stCxn id="19" idx="2"/>
            </p:cNvCxnSpPr>
            <p:nvPr/>
          </p:nvCxnSpPr>
          <p:spPr>
            <a:xfrm flipH="1">
              <a:off x="1977946" y="5337434"/>
              <a:ext cx="1930308" cy="44727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>
              <a:stCxn id="19" idx="2"/>
            </p:cNvCxnSpPr>
            <p:nvPr/>
          </p:nvCxnSpPr>
          <p:spPr>
            <a:xfrm>
              <a:off x="3908254" y="5337434"/>
              <a:ext cx="357171" cy="44727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>
              <a:stCxn id="23" idx="2"/>
            </p:cNvCxnSpPr>
            <p:nvPr/>
          </p:nvCxnSpPr>
          <p:spPr>
            <a:xfrm flipH="1">
              <a:off x="3205025" y="5337434"/>
              <a:ext cx="1414395" cy="44727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stCxn id="23" idx="2"/>
            </p:cNvCxnSpPr>
            <p:nvPr/>
          </p:nvCxnSpPr>
          <p:spPr>
            <a:xfrm flipH="1">
              <a:off x="4265425" y="5337434"/>
              <a:ext cx="353995" cy="44727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6" name="Picture 35" descr="logo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7000" y="5621054"/>
            <a:ext cx="1241778" cy="1089812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366887" y="6152445"/>
            <a:ext cx="564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81</a:t>
            </a:r>
            <a:endParaRPr lang="en-US" dirty="0"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08020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4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4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err="1">
                <a:latin typeface="Microsoft Sans Serif" panose="020B0604020202020204" pitchFamily="34" charset="0"/>
                <a:cs typeface="Microsoft Sans Serif" panose="020B0604020202020204" pitchFamily="34" charset="0"/>
              </a:rPr>
              <a:t>Apriori</a:t>
            </a:r>
            <a:r>
              <a:rPr lang="en-US" sz="36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 Algorithm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542393"/>
            <a:ext cx="8610600" cy="3886200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 smtClean="0"/>
              <a:t>Make triples from frequent pairs &amp; Prune infrequent triples!</a:t>
            </a:r>
          </a:p>
          <a:p>
            <a:pPr marL="0" indent="0">
              <a:buNone/>
            </a:pPr>
            <a:r>
              <a:rPr lang="en-US" sz="2000" dirty="0" smtClean="0"/>
              <a:t/>
            </a:r>
            <a:br>
              <a:rPr lang="en-US" sz="2000" dirty="0" smtClean="0"/>
            </a:br>
            <a:endParaRPr lang="en-US" sz="2000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52142" y="1876536"/>
            <a:ext cx="2612500" cy="1371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25429" y="2408232"/>
            <a:ext cx="162671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4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Support threshold &gt;= </a:t>
            </a:r>
            <a:r>
              <a:rPr lang="en-US" sz="1400" dirty="0">
                <a:solidFill>
                  <a:srgbClr val="FF0000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0.5</a:t>
            </a:r>
          </a:p>
        </p:txBody>
      </p:sp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464642" y="1890576"/>
            <a:ext cx="1664082" cy="16165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9" name="Group 8"/>
          <p:cNvGrpSpPr>
            <a:grpSpLocks/>
          </p:cNvGrpSpPr>
          <p:nvPr/>
        </p:nvGrpSpPr>
        <p:grpSpPr bwMode="auto">
          <a:xfrm>
            <a:off x="228600" y="3247697"/>
            <a:ext cx="6256283" cy="2448910"/>
            <a:chOff x="152400" y="2895600"/>
            <a:chExt cx="6629400" cy="3657600"/>
          </a:xfrm>
        </p:grpSpPr>
        <p:sp>
          <p:nvSpPr>
            <p:cNvPr id="10" name="Rectangle 9"/>
            <p:cNvSpPr/>
            <p:nvPr/>
          </p:nvSpPr>
          <p:spPr>
            <a:xfrm>
              <a:off x="152400" y="2895600"/>
              <a:ext cx="6629400" cy="3657600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86154" y="5955651"/>
              <a:ext cx="730250" cy="49688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600" dirty="0">
                  <a:solidFill>
                    <a:srgbClr val="FF0000"/>
                  </a:solidFill>
                </a:rPr>
                <a:t>Milk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710652" y="5968384"/>
              <a:ext cx="1114425" cy="49688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600" dirty="0">
                  <a:solidFill>
                    <a:srgbClr val="FF0000"/>
                  </a:solidFill>
                </a:rPr>
                <a:t>Cookies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680546" y="5952686"/>
              <a:ext cx="900113" cy="49688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600" dirty="0">
                  <a:solidFill>
                    <a:srgbClr val="FF0000"/>
                  </a:solidFill>
                </a:rPr>
                <a:t>Bread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803900" y="5984081"/>
              <a:ext cx="749300" cy="49688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600" dirty="0"/>
                <a:t>Eggs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978116" y="5984081"/>
              <a:ext cx="793750" cy="49688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600" dirty="0">
                  <a:solidFill>
                    <a:srgbClr val="FF0000"/>
                  </a:solidFill>
                </a:rPr>
                <a:t>Juice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806182" y="5984081"/>
              <a:ext cx="969962" cy="49688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600" dirty="0"/>
                <a:t>Coffee</a:t>
              </a:r>
            </a:p>
          </p:txBody>
        </p:sp>
      </p:grp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548" y="1890575"/>
            <a:ext cx="1890336" cy="17425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TextBox 17"/>
          <p:cNvSpPr txBox="1"/>
          <p:nvPr/>
        </p:nvSpPr>
        <p:spPr bwMode="auto">
          <a:xfrm>
            <a:off x="383203" y="4435366"/>
            <a:ext cx="596859" cy="4984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600" dirty="0"/>
              <a:t>MB</a:t>
            </a:r>
          </a:p>
        </p:txBody>
      </p:sp>
      <p:sp>
        <p:nvSpPr>
          <p:cNvPr id="19" name="TextBox 18"/>
          <p:cNvSpPr txBox="1"/>
          <p:nvPr/>
        </p:nvSpPr>
        <p:spPr bwMode="auto">
          <a:xfrm>
            <a:off x="3565951" y="4435366"/>
            <a:ext cx="460048" cy="4984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600" dirty="0"/>
              <a:t>BJ</a:t>
            </a:r>
          </a:p>
        </p:txBody>
      </p:sp>
      <p:sp>
        <p:nvSpPr>
          <p:cNvPr id="20" name="TextBox 19"/>
          <p:cNvSpPr txBox="1"/>
          <p:nvPr/>
        </p:nvSpPr>
        <p:spPr bwMode="auto">
          <a:xfrm>
            <a:off x="2048996" y="4435366"/>
            <a:ext cx="538226" cy="4984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600" dirty="0">
                <a:solidFill>
                  <a:srgbClr val="FF0000"/>
                </a:solidFill>
              </a:rPr>
              <a:t>MJ</a:t>
            </a:r>
          </a:p>
        </p:txBody>
      </p:sp>
      <p:sp>
        <p:nvSpPr>
          <p:cNvPr id="21" name="TextBox 20"/>
          <p:cNvSpPr txBox="1"/>
          <p:nvPr/>
        </p:nvSpPr>
        <p:spPr bwMode="auto">
          <a:xfrm>
            <a:off x="2794694" y="4435366"/>
            <a:ext cx="514171" cy="4984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600" dirty="0">
                <a:solidFill>
                  <a:srgbClr val="FF0000"/>
                </a:solidFill>
              </a:rPr>
              <a:t>BC</a:t>
            </a:r>
          </a:p>
        </p:txBody>
      </p:sp>
      <p:sp>
        <p:nvSpPr>
          <p:cNvPr id="22" name="TextBox 21"/>
          <p:cNvSpPr txBox="1"/>
          <p:nvPr/>
        </p:nvSpPr>
        <p:spPr bwMode="auto">
          <a:xfrm>
            <a:off x="1154459" y="4435366"/>
            <a:ext cx="593851" cy="4984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600" dirty="0">
                <a:solidFill>
                  <a:srgbClr val="FF0000"/>
                </a:solidFill>
              </a:rPr>
              <a:t>MC</a:t>
            </a:r>
          </a:p>
        </p:txBody>
      </p:sp>
      <p:sp>
        <p:nvSpPr>
          <p:cNvPr id="23" name="TextBox 22"/>
          <p:cNvSpPr txBox="1"/>
          <p:nvPr/>
        </p:nvSpPr>
        <p:spPr bwMode="auto">
          <a:xfrm>
            <a:off x="4240987" y="4435366"/>
            <a:ext cx="457041" cy="4984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600" dirty="0"/>
              <a:t>CJ</a:t>
            </a:r>
          </a:p>
        </p:txBody>
      </p:sp>
      <p:cxnSp>
        <p:nvCxnSpPr>
          <p:cNvPr id="24" name="Straight Connector 23"/>
          <p:cNvCxnSpPr>
            <a:stCxn id="18" idx="2"/>
          </p:cNvCxnSpPr>
          <p:nvPr/>
        </p:nvCxnSpPr>
        <p:spPr bwMode="auto">
          <a:xfrm>
            <a:off x="682385" y="4933841"/>
            <a:ext cx="335263" cy="4476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8" idx="2"/>
          </p:cNvCxnSpPr>
          <p:nvPr/>
        </p:nvCxnSpPr>
        <p:spPr bwMode="auto">
          <a:xfrm>
            <a:off x="682385" y="4933841"/>
            <a:ext cx="1285427" cy="4476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22" idx="2"/>
          </p:cNvCxnSpPr>
          <p:nvPr/>
        </p:nvCxnSpPr>
        <p:spPr bwMode="auto">
          <a:xfrm flipH="1">
            <a:off x="1017647" y="4933841"/>
            <a:ext cx="432986" cy="4476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22" idx="2"/>
          </p:cNvCxnSpPr>
          <p:nvPr/>
        </p:nvCxnSpPr>
        <p:spPr bwMode="auto">
          <a:xfrm>
            <a:off x="1450634" y="4933841"/>
            <a:ext cx="1679324" cy="4476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20" idx="2"/>
          </p:cNvCxnSpPr>
          <p:nvPr/>
        </p:nvCxnSpPr>
        <p:spPr bwMode="auto">
          <a:xfrm flipH="1">
            <a:off x="1017647" y="4933841"/>
            <a:ext cx="1300462" cy="4476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20" idx="2"/>
          </p:cNvCxnSpPr>
          <p:nvPr/>
        </p:nvCxnSpPr>
        <p:spPr bwMode="auto">
          <a:xfrm>
            <a:off x="2318109" y="4933841"/>
            <a:ext cx="1816135" cy="4476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21" idx="2"/>
          </p:cNvCxnSpPr>
          <p:nvPr/>
        </p:nvCxnSpPr>
        <p:spPr bwMode="auto">
          <a:xfrm flipH="1">
            <a:off x="1967812" y="4933841"/>
            <a:ext cx="1083969" cy="4476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21" idx="2"/>
          </p:cNvCxnSpPr>
          <p:nvPr/>
        </p:nvCxnSpPr>
        <p:spPr bwMode="auto">
          <a:xfrm>
            <a:off x="3051780" y="4933841"/>
            <a:ext cx="78178" cy="4476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19" idx="2"/>
          </p:cNvCxnSpPr>
          <p:nvPr/>
        </p:nvCxnSpPr>
        <p:spPr bwMode="auto">
          <a:xfrm flipH="1">
            <a:off x="1967812" y="4933841"/>
            <a:ext cx="1828162" cy="4476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19" idx="2"/>
          </p:cNvCxnSpPr>
          <p:nvPr/>
        </p:nvCxnSpPr>
        <p:spPr bwMode="auto">
          <a:xfrm>
            <a:off x="3795974" y="4933841"/>
            <a:ext cx="338271" cy="4476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stCxn id="23" idx="2"/>
          </p:cNvCxnSpPr>
          <p:nvPr/>
        </p:nvCxnSpPr>
        <p:spPr bwMode="auto">
          <a:xfrm flipH="1">
            <a:off x="3129957" y="4933841"/>
            <a:ext cx="1339550" cy="4476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23" idx="2"/>
          </p:cNvCxnSpPr>
          <p:nvPr/>
        </p:nvCxnSpPr>
        <p:spPr bwMode="auto">
          <a:xfrm flipH="1">
            <a:off x="4134245" y="4933841"/>
            <a:ext cx="335263" cy="4476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 bwMode="auto">
          <a:xfrm>
            <a:off x="842410" y="3878558"/>
            <a:ext cx="702233" cy="3318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600" dirty="0">
                <a:solidFill>
                  <a:srgbClr val="002060"/>
                </a:solidFill>
              </a:rPr>
              <a:t>MBC</a:t>
            </a:r>
          </a:p>
        </p:txBody>
      </p:sp>
      <p:sp>
        <p:nvSpPr>
          <p:cNvPr id="38" name="TextBox 37"/>
          <p:cNvSpPr txBox="1"/>
          <p:nvPr/>
        </p:nvSpPr>
        <p:spPr bwMode="auto">
          <a:xfrm>
            <a:off x="1724151" y="3878558"/>
            <a:ext cx="649098" cy="3318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600" dirty="0">
                <a:solidFill>
                  <a:srgbClr val="002060"/>
                </a:solidFill>
              </a:rPr>
              <a:t>MBJ</a:t>
            </a:r>
          </a:p>
        </p:txBody>
      </p:sp>
      <p:sp>
        <p:nvSpPr>
          <p:cNvPr id="39" name="TextBox 38"/>
          <p:cNvSpPr txBox="1"/>
          <p:nvPr/>
        </p:nvSpPr>
        <p:spPr bwMode="auto">
          <a:xfrm>
            <a:off x="3570923" y="3911426"/>
            <a:ext cx="571551" cy="3318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600" dirty="0">
                <a:solidFill>
                  <a:srgbClr val="002060"/>
                </a:solidFill>
              </a:rPr>
              <a:t>BCJ</a:t>
            </a:r>
          </a:p>
        </p:txBody>
      </p:sp>
      <p:sp>
        <p:nvSpPr>
          <p:cNvPr id="40" name="TextBox 39"/>
          <p:cNvSpPr txBox="1"/>
          <p:nvPr/>
        </p:nvSpPr>
        <p:spPr bwMode="auto">
          <a:xfrm>
            <a:off x="1724151" y="3247696"/>
            <a:ext cx="782652" cy="3318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600" dirty="0">
                <a:solidFill>
                  <a:srgbClr val="002060"/>
                </a:solidFill>
              </a:rPr>
              <a:t>MBCJ</a:t>
            </a:r>
          </a:p>
        </p:txBody>
      </p:sp>
      <p:cxnSp>
        <p:nvCxnSpPr>
          <p:cNvPr id="41" name="Straight Connector 40"/>
          <p:cNvCxnSpPr>
            <a:stCxn id="37" idx="0"/>
            <a:endCxn id="40" idx="2"/>
          </p:cNvCxnSpPr>
          <p:nvPr/>
        </p:nvCxnSpPr>
        <p:spPr bwMode="auto">
          <a:xfrm flipV="1">
            <a:off x="1192809" y="3579561"/>
            <a:ext cx="921950" cy="2989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40" idx="2"/>
            <a:endCxn id="38" idx="0"/>
          </p:cNvCxnSpPr>
          <p:nvPr/>
        </p:nvCxnSpPr>
        <p:spPr bwMode="auto">
          <a:xfrm flipH="1">
            <a:off x="2048700" y="3579561"/>
            <a:ext cx="66059" cy="2989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stCxn id="40" idx="2"/>
            <a:endCxn id="39" idx="0"/>
          </p:cNvCxnSpPr>
          <p:nvPr/>
        </p:nvCxnSpPr>
        <p:spPr bwMode="auto">
          <a:xfrm>
            <a:off x="2114759" y="3579561"/>
            <a:ext cx="1741939" cy="3318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stCxn id="37" idx="2"/>
          </p:cNvCxnSpPr>
          <p:nvPr/>
        </p:nvCxnSpPr>
        <p:spPr bwMode="auto">
          <a:xfrm flipH="1">
            <a:off x="684444" y="4210423"/>
            <a:ext cx="508365" cy="2332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stCxn id="37" idx="2"/>
          </p:cNvCxnSpPr>
          <p:nvPr/>
        </p:nvCxnSpPr>
        <p:spPr bwMode="auto">
          <a:xfrm>
            <a:off x="1192809" y="4210423"/>
            <a:ext cx="226897" cy="2332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>
            <a:stCxn id="37" idx="2"/>
          </p:cNvCxnSpPr>
          <p:nvPr/>
        </p:nvCxnSpPr>
        <p:spPr bwMode="auto">
          <a:xfrm>
            <a:off x="1192809" y="4210423"/>
            <a:ext cx="1754864" cy="2332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stCxn id="38" idx="2"/>
          </p:cNvCxnSpPr>
          <p:nvPr/>
        </p:nvCxnSpPr>
        <p:spPr bwMode="auto">
          <a:xfrm flipH="1">
            <a:off x="684444" y="4210423"/>
            <a:ext cx="1364256" cy="2332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38" idx="2"/>
          </p:cNvCxnSpPr>
          <p:nvPr/>
        </p:nvCxnSpPr>
        <p:spPr bwMode="auto">
          <a:xfrm>
            <a:off x="2048700" y="4210423"/>
            <a:ext cx="198177" cy="2332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stCxn id="38" idx="2"/>
          </p:cNvCxnSpPr>
          <p:nvPr/>
        </p:nvCxnSpPr>
        <p:spPr bwMode="auto">
          <a:xfrm>
            <a:off x="2048700" y="4210423"/>
            <a:ext cx="1609821" cy="2332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39" idx="2"/>
          </p:cNvCxnSpPr>
          <p:nvPr/>
        </p:nvCxnSpPr>
        <p:spPr bwMode="auto">
          <a:xfrm flipH="1">
            <a:off x="2947673" y="4243292"/>
            <a:ext cx="909025" cy="20039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39" idx="2"/>
          </p:cNvCxnSpPr>
          <p:nvPr/>
        </p:nvCxnSpPr>
        <p:spPr bwMode="auto">
          <a:xfrm flipH="1">
            <a:off x="3658522" y="4243292"/>
            <a:ext cx="198177" cy="20039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>
            <a:stCxn id="39" idx="2"/>
          </p:cNvCxnSpPr>
          <p:nvPr/>
        </p:nvCxnSpPr>
        <p:spPr bwMode="auto">
          <a:xfrm>
            <a:off x="3856698" y="4243292"/>
            <a:ext cx="445178" cy="20039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 bwMode="auto">
          <a:xfrm>
            <a:off x="2468029" y="3845690"/>
            <a:ext cx="647662" cy="3318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600" dirty="0">
                <a:solidFill>
                  <a:srgbClr val="002060"/>
                </a:solidFill>
              </a:rPr>
              <a:t>MCJ</a:t>
            </a:r>
          </a:p>
        </p:txBody>
      </p:sp>
      <p:cxnSp>
        <p:nvCxnSpPr>
          <p:cNvPr id="54" name="Straight Connector 53"/>
          <p:cNvCxnSpPr>
            <a:stCxn id="40" idx="2"/>
            <a:endCxn id="53" idx="0"/>
          </p:cNvCxnSpPr>
          <p:nvPr/>
        </p:nvCxnSpPr>
        <p:spPr bwMode="auto">
          <a:xfrm>
            <a:off x="2114759" y="3579561"/>
            <a:ext cx="676384" cy="2661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>
            <a:stCxn id="53" idx="2"/>
          </p:cNvCxnSpPr>
          <p:nvPr/>
        </p:nvCxnSpPr>
        <p:spPr bwMode="auto">
          <a:xfrm flipH="1">
            <a:off x="1419706" y="4177555"/>
            <a:ext cx="1371435" cy="2661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>
            <a:stCxn id="53" idx="2"/>
          </p:cNvCxnSpPr>
          <p:nvPr/>
        </p:nvCxnSpPr>
        <p:spPr bwMode="auto">
          <a:xfrm>
            <a:off x="2791142" y="4177555"/>
            <a:ext cx="1510734" cy="2661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>
            <a:stCxn id="53" idx="2"/>
          </p:cNvCxnSpPr>
          <p:nvPr/>
        </p:nvCxnSpPr>
        <p:spPr bwMode="auto">
          <a:xfrm flipH="1">
            <a:off x="2246876" y="4177555"/>
            <a:ext cx="544266" cy="2661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6781800" y="3595688"/>
            <a:ext cx="2052165" cy="206210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6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No triples generated</a:t>
            </a:r>
          </a:p>
          <a:p>
            <a:pPr>
              <a:defRPr/>
            </a:pPr>
            <a:r>
              <a:rPr lang="en-US" sz="16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Due to Monotonicity!</a:t>
            </a:r>
          </a:p>
          <a:p>
            <a:pPr>
              <a:defRPr/>
            </a:pPr>
            <a:endParaRPr lang="en-US" sz="1600" dirty="0"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>
              <a:defRPr/>
            </a:pPr>
            <a:endParaRPr lang="en-US" sz="1600" dirty="0"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>
              <a:defRPr/>
            </a:pPr>
            <a:r>
              <a:rPr lang="en-US" sz="1600" dirty="0" err="1">
                <a:latin typeface="Microsoft Sans Serif" panose="020B0604020202020204" pitchFamily="34" charset="0"/>
                <a:cs typeface="Microsoft Sans Serif" panose="020B0604020202020204" pitchFamily="34" charset="0"/>
              </a:rPr>
              <a:t>Apriori</a:t>
            </a:r>
            <a:r>
              <a:rPr lang="en-US" sz="16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 algorithm </a:t>
            </a:r>
          </a:p>
          <a:p>
            <a:pPr>
              <a:defRPr/>
            </a:pPr>
            <a:r>
              <a:rPr lang="en-US" sz="16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examined only </a:t>
            </a:r>
          </a:p>
          <a:p>
            <a:pPr>
              <a:defRPr/>
            </a:pPr>
            <a:r>
              <a:rPr lang="en-US" sz="16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12 subsets </a:t>
            </a:r>
          </a:p>
          <a:p>
            <a:pPr>
              <a:defRPr/>
            </a:pPr>
            <a:r>
              <a:rPr lang="en-US" sz="16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instead of 64!</a:t>
            </a:r>
          </a:p>
        </p:txBody>
      </p:sp>
      <p:pic>
        <p:nvPicPr>
          <p:cNvPr id="59" name="Picture 58" descr="logo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7000" y="5621054"/>
            <a:ext cx="1241778" cy="1089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9102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Association </a:t>
            </a:r>
            <a:r>
              <a:rPr lang="en-US" sz="36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Rules </a:t>
            </a:r>
            <a:r>
              <a:rPr lang="en-US" sz="3600" dirty="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Limitations</a:t>
            </a:r>
            <a:endParaRPr lang="en-US" sz="3600" dirty="0"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514168"/>
            <a:ext cx="8610600" cy="4124632"/>
          </a:xfrm>
        </p:spPr>
        <p:txBody>
          <a:bodyPr/>
          <a:lstStyle/>
          <a:p>
            <a:pPr marL="342900" lvl="1" indent="-342900">
              <a:lnSpc>
                <a:spcPct val="8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en-US" sz="2000" b="1" dirty="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Transaction </a:t>
            </a:r>
            <a:r>
              <a:rPr lang="en-US" altLang="en-US" sz="2000" b="1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is a core concept!</a:t>
            </a:r>
          </a:p>
          <a:p>
            <a:pPr marL="742950" lvl="2" indent="-342900">
              <a:lnSpc>
                <a:spcPct val="8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en-US" sz="1600" dirty="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Support is defined using </a:t>
            </a:r>
            <a:r>
              <a:rPr lang="en-US" altLang="en-US" sz="1600" dirty="0" smtClean="0">
                <a:solidFill>
                  <a:srgbClr val="FF0000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transactions</a:t>
            </a:r>
            <a:endParaRPr lang="en-US" altLang="en-US" sz="2000" dirty="0" smtClean="0">
              <a:solidFill>
                <a:srgbClr val="FF0000"/>
              </a:solidFill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marL="742950" lvl="2" indent="-342900">
              <a:lnSpc>
                <a:spcPct val="8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en-US" sz="1600" dirty="0" err="1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Apriori</a:t>
            </a:r>
            <a:r>
              <a:rPr lang="en-US" altLang="en-US" sz="1600" dirty="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  algorithm uses </a:t>
            </a:r>
            <a:r>
              <a:rPr lang="en-US" altLang="en-US" sz="1600" dirty="0" smtClean="0">
                <a:solidFill>
                  <a:srgbClr val="FF0000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transaction</a:t>
            </a:r>
            <a:r>
              <a:rPr lang="en-US" altLang="en-US" sz="1200" dirty="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US" altLang="en-US" sz="1600" dirty="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based Support for pruning</a:t>
            </a:r>
          </a:p>
          <a:p>
            <a:pPr marL="342900" lvl="1" indent="-342900">
              <a:lnSpc>
                <a:spcPct val="80000"/>
              </a:lnSpc>
              <a:buFont typeface="Arial" panose="020B0604020202020204" pitchFamily="34" charset="0"/>
              <a:buChar char="•"/>
              <a:defRPr/>
            </a:pPr>
            <a:endParaRPr lang="en-US" altLang="en-US" sz="2000" dirty="0" smtClean="0"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marL="342900" lvl="1" indent="-342900">
              <a:lnSpc>
                <a:spcPct val="80000"/>
              </a:lnSpc>
              <a:buFont typeface="Arial" panose="020B0604020202020204" pitchFamily="34" charset="0"/>
              <a:buChar char="•"/>
              <a:defRPr/>
            </a:pPr>
            <a:endParaRPr lang="en-US" altLang="en-US" sz="2000" dirty="0" smtClean="0"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marL="342900" lvl="1" indent="-342900">
              <a:lnSpc>
                <a:spcPct val="80000"/>
              </a:lnSpc>
              <a:buFont typeface="Arial" panose="020B0604020202020204" pitchFamily="34" charset="0"/>
              <a:buChar char="•"/>
              <a:defRPr/>
            </a:pPr>
            <a:endParaRPr lang="en-US" altLang="en-US" sz="2000" dirty="0"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marL="342900" lvl="1" indent="-342900">
              <a:lnSpc>
                <a:spcPct val="80000"/>
              </a:lnSpc>
              <a:buFont typeface="Arial" panose="020B0604020202020204" pitchFamily="34" charset="0"/>
              <a:buChar char="•"/>
              <a:defRPr/>
            </a:pPr>
            <a:endParaRPr lang="en-US" altLang="en-US" sz="2000" dirty="0" smtClean="0"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marL="342900" lvl="1" indent="-342900">
              <a:lnSpc>
                <a:spcPct val="80000"/>
              </a:lnSpc>
              <a:buFont typeface="Arial" panose="020B0604020202020204" pitchFamily="34" charset="0"/>
              <a:buChar char="•"/>
              <a:defRPr/>
            </a:pPr>
            <a:endParaRPr lang="en-US" altLang="en-US" sz="2000" dirty="0"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marL="342900" lvl="1" indent="-342900">
              <a:lnSpc>
                <a:spcPct val="80000"/>
              </a:lnSpc>
              <a:buFont typeface="Arial" panose="020B0604020202020204" pitchFamily="34" charset="0"/>
              <a:buChar char="•"/>
              <a:defRPr/>
            </a:pPr>
            <a:endParaRPr lang="en-US" altLang="en-US" sz="2000" dirty="0" smtClean="0"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marL="342900" lvl="1" indent="-342900">
              <a:lnSpc>
                <a:spcPct val="80000"/>
              </a:lnSpc>
              <a:buFont typeface="Arial" panose="020B0604020202020204" pitchFamily="34" charset="0"/>
              <a:buChar char="•"/>
              <a:defRPr/>
            </a:pPr>
            <a:endParaRPr lang="en-US" altLang="en-US" sz="2000" dirty="0" smtClean="0"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marL="342900" lvl="1" indent="-342900">
              <a:lnSpc>
                <a:spcPct val="8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en-US" sz="2000" dirty="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However, spatial data is embedded in continuous space</a:t>
            </a:r>
          </a:p>
          <a:p>
            <a:pPr marL="742950" lvl="2" indent="-342900">
              <a:lnSpc>
                <a:spcPct val="8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en-US" sz="1600" dirty="0" err="1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Transactionizing</a:t>
            </a:r>
            <a:r>
              <a:rPr lang="en-US" altLang="en-US" sz="1600" dirty="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 continuous space is non-trivial !</a:t>
            </a:r>
          </a:p>
          <a:p>
            <a:pPr marL="0" lvl="1" indent="0">
              <a:lnSpc>
                <a:spcPct val="80000"/>
              </a:lnSpc>
              <a:buNone/>
              <a:defRPr/>
            </a:pPr>
            <a:endParaRPr lang="en-US" altLang="en-US" sz="2000" dirty="0"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marL="342900" lvl="1" indent="-342900">
              <a:lnSpc>
                <a:spcPct val="80000"/>
              </a:lnSpc>
              <a:buFont typeface="Arial" panose="020B0604020202020204" pitchFamily="34" charset="0"/>
              <a:buChar char="•"/>
              <a:defRPr/>
            </a:pPr>
            <a:endParaRPr lang="en-US" altLang="en-US" sz="2400" dirty="0"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endParaRPr lang="en-US" dirty="0"/>
          </a:p>
        </p:txBody>
      </p:sp>
      <p:pic>
        <p:nvPicPr>
          <p:cNvPr id="15363" name="Picture 3" descr="C:\Users\xuntang\Desktop\61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" b="16470"/>
          <a:stretch/>
        </p:blipFill>
        <p:spPr bwMode="auto">
          <a:xfrm>
            <a:off x="933987" y="2428549"/>
            <a:ext cx="5707117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 descr="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7000" y="5621054"/>
            <a:ext cx="1241778" cy="1089812"/>
          </a:xfrm>
          <a:prstGeom prst="rect">
            <a:avLst/>
          </a:prstGeom>
        </p:spPr>
      </p:pic>
      <p:pic>
        <p:nvPicPr>
          <p:cNvPr id="6" name="Picture 6" descr="coloc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6364" y="4084300"/>
            <a:ext cx="1418897" cy="13363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214378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Spatial </a:t>
            </a:r>
            <a:r>
              <a:rPr lang="en-US" sz="3600" dirty="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Association </a:t>
            </a:r>
            <a:r>
              <a:rPr lang="en-US" sz="36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vs. </a:t>
            </a:r>
            <a:r>
              <a:rPr lang="en-US" sz="3600" dirty="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Cross-K Function</a:t>
            </a:r>
            <a:endParaRPr lang="en-US" sz="3600" dirty="0"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5" name="Rectangle 26"/>
          <p:cNvSpPr>
            <a:spLocks noChangeArrowheads="1"/>
          </p:cNvSpPr>
          <p:nvPr/>
        </p:nvSpPr>
        <p:spPr bwMode="auto">
          <a:xfrm>
            <a:off x="202406" y="2159307"/>
            <a:ext cx="1705139" cy="3048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pic>
        <p:nvPicPr>
          <p:cNvPr id="6" name="Picture 6" descr="coloc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245671"/>
            <a:ext cx="1418897" cy="13363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Box 11"/>
          <p:cNvSpPr txBox="1">
            <a:spLocks noChangeArrowheads="1"/>
          </p:cNvSpPr>
          <p:nvPr/>
        </p:nvSpPr>
        <p:spPr bwMode="auto">
          <a:xfrm>
            <a:off x="228598" y="3964464"/>
            <a:ext cx="1767349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rgbClr val="0033CC"/>
              </a:buClr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0033CC"/>
              </a:buClr>
              <a:buFont typeface="Wingdings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33CC"/>
              </a:buClr>
              <a:buFont typeface="Wingdings" pitchFamily="2" charset="2"/>
              <a:buChar char="Ø"/>
              <a:defRPr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033CC"/>
              </a:buClr>
              <a:buFont typeface="Wingdings" pitchFamily="2" charset="2"/>
              <a:buChar char="Ø"/>
              <a:defRPr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0033CC"/>
              </a:buClr>
              <a:buFont typeface="Wingdings" pitchFamily="2" charset="2"/>
              <a:buChar char="Ø"/>
              <a:defRPr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CC"/>
              </a:buClr>
              <a:buFont typeface="Wingdings" pitchFamily="2" charset="2"/>
              <a:buChar char="Ø"/>
              <a:defRPr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CC"/>
              </a:buClr>
              <a:buFont typeface="Wingdings" pitchFamily="2" charset="2"/>
              <a:buChar char="Ø"/>
              <a:defRPr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CC"/>
              </a:buClr>
              <a:buFont typeface="Wingdings" pitchFamily="2" charset="2"/>
              <a:buChar char="Ø"/>
              <a:defRPr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CC"/>
              </a:buClr>
              <a:buFont typeface="Wingdings" pitchFamily="2" charset="2"/>
              <a:buChar char="Ø"/>
              <a:defRPr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600" dirty="0">
                <a:effectLst/>
                <a:latin typeface="Microsoft Sans Serif" panose="020B0604020202020204" pitchFamily="34" charset="0"/>
                <a:cs typeface="Microsoft Sans Serif" panose="020B0604020202020204" pitchFamily="34" charset="0"/>
              </a:rPr>
              <a:t>Input = </a:t>
            </a:r>
            <a:r>
              <a:rPr lang="en-US" altLang="en-US" sz="1600" dirty="0" smtClean="0">
                <a:effectLst/>
                <a:latin typeface="Microsoft Sans Serif" panose="020B0604020202020204" pitchFamily="34" charset="0"/>
                <a:cs typeface="Microsoft Sans Serif" panose="020B0604020202020204" pitchFamily="34" charset="0"/>
              </a:rPr>
              <a:t>Feature </a:t>
            </a:r>
            <a:r>
              <a:rPr lang="en-US" altLang="en-US" sz="1600" dirty="0">
                <a:effectLst/>
                <a:latin typeface="Microsoft Sans Serif" panose="020B0604020202020204" pitchFamily="34" charset="0"/>
                <a:cs typeface="Microsoft Sans Serif" panose="020B0604020202020204" pitchFamily="34" charset="0"/>
              </a:rPr>
              <a:t>A,B, </a:t>
            </a:r>
            <a:r>
              <a:rPr lang="en-US" altLang="en-US" sz="1600" dirty="0" smtClean="0">
                <a:effectLst/>
                <a:latin typeface="Microsoft Sans Serif" panose="020B0604020202020204" pitchFamily="34" charset="0"/>
                <a:cs typeface="Microsoft Sans Serif" panose="020B0604020202020204" pitchFamily="34" charset="0"/>
              </a:rPr>
              <a:t>and, C</a:t>
            </a:r>
            <a:r>
              <a:rPr lang="en-US" altLang="en-US" sz="1600" dirty="0">
                <a:effectLst/>
                <a:latin typeface="Microsoft Sans Serif" panose="020B0604020202020204" pitchFamily="34" charset="0"/>
                <a:cs typeface="Microsoft Sans Serif" panose="020B0604020202020204" pitchFamily="34" charset="0"/>
              </a:rPr>
              <a:t>,  &amp; </a:t>
            </a:r>
            <a:r>
              <a:rPr lang="en-US" altLang="en-US" sz="1600" dirty="0" smtClean="0">
                <a:effectLst/>
                <a:latin typeface="Microsoft Sans Serif" panose="020B0604020202020204" pitchFamily="34" charset="0"/>
                <a:cs typeface="Microsoft Sans Serif" panose="020B0604020202020204" pitchFamily="34" charset="0"/>
              </a:rPr>
              <a:t>instances </a:t>
            </a:r>
            <a:r>
              <a:rPr lang="en-US" altLang="en-US" sz="1600" dirty="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A1, A2, B1, B2, C1, C2</a:t>
            </a:r>
            <a:endParaRPr lang="en-US" altLang="en-US" sz="1600" dirty="0">
              <a:effectLst/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9" name="Text Box 21"/>
          <p:cNvSpPr txBox="1">
            <a:spLocks noChangeArrowheads="1"/>
          </p:cNvSpPr>
          <p:nvPr/>
        </p:nvSpPr>
        <p:spPr bwMode="auto">
          <a:xfrm>
            <a:off x="2249487" y="1613985"/>
            <a:ext cx="5105400" cy="8371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0033CC"/>
              </a:buClr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0033CC"/>
              </a:buClr>
              <a:buFont typeface="Wingdings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33CC"/>
              </a:buClr>
              <a:buFont typeface="Wingdings" pitchFamily="2" charset="2"/>
              <a:buChar char="Ø"/>
              <a:defRPr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033CC"/>
              </a:buClr>
              <a:buFont typeface="Wingdings" pitchFamily="2" charset="2"/>
              <a:buChar char="Ø"/>
              <a:defRPr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0033CC"/>
              </a:buClr>
              <a:buFont typeface="Wingdings" pitchFamily="2" charset="2"/>
              <a:buChar char="Ø"/>
              <a:defRPr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CC"/>
              </a:buClr>
              <a:buFont typeface="Wingdings" pitchFamily="2" charset="2"/>
              <a:buChar char="Ø"/>
              <a:defRPr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CC"/>
              </a:buClr>
              <a:buFont typeface="Wingdings" pitchFamily="2" charset="2"/>
              <a:buChar char="Ø"/>
              <a:defRPr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CC"/>
              </a:buClr>
              <a:buFont typeface="Wingdings" pitchFamily="2" charset="2"/>
              <a:buChar char="Ø"/>
              <a:defRPr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CC"/>
              </a:buClr>
              <a:buFont typeface="Wingdings" pitchFamily="2" charset="2"/>
              <a:buChar char="Ø"/>
              <a:defRPr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marL="342900" lvl="1" indent="-342900" eaLnBrk="1" fontAlgn="base" hangingPunct="1">
              <a:lnSpc>
                <a:spcPct val="80000"/>
              </a:lnSpc>
              <a:spcAft>
                <a:spcPct val="0"/>
              </a:spcAft>
              <a:buClr>
                <a:srgbClr val="7A0019"/>
              </a:buClr>
              <a:buFont typeface="Arial" panose="020B0604020202020204" pitchFamily="34" charset="0"/>
              <a:buChar char="•"/>
              <a:defRPr/>
            </a:pPr>
            <a:r>
              <a:rPr lang="en-US" altLang="en-US" sz="1800" dirty="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Spatial </a:t>
            </a:r>
            <a:r>
              <a:rPr lang="en-US" altLang="en-US" sz="18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Association Rule (Han 95)</a:t>
            </a:r>
          </a:p>
          <a:p>
            <a:pPr marL="342900" lvl="1" indent="-342900" eaLnBrk="1" fontAlgn="base" hangingPunct="1">
              <a:lnSpc>
                <a:spcPct val="80000"/>
              </a:lnSpc>
              <a:spcAft>
                <a:spcPct val="0"/>
              </a:spcAft>
              <a:buClr>
                <a:srgbClr val="7A0019"/>
              </a:buClr>
              <a:buFont typeface="Arial" panose="020B0604020202020204" pitchFamily="34" charset="0"/>
              <a:buChar char="•"/>
              <a:defRPr/>
            </a:pPr>
            <a:r>
              <a:rPr lang="en-US" altLang="en-US" sz="1800" dirty="0" smtClean="0">
                <a:solidFill>
                  <a:srgbClr val="FF0000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Output </a:t>
            </a:r>
            <a:r>
              <a:rPr lang="en-US" altLang="en-US" sz="1800" dirty="0">
                <a:solidFill>
                  <a:srgbClr val="FF0000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= (B,C</a:t>
            </a:r>
            <a:r>
              <a:rPr lang="en-US" altLang="en-US" sz="1800" dirty="0" smtClean="0">
                <a:solidFill>
                  <a:srgbClr val="FF0000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) </a:t>
            </a:r>
            <a:r>
              <a:rPr lang="en-US" altLang="en-US" sz="1200" dirty="0" smtClean="0">
                <a:solidFill>
                  <a:srgbClr val="FF0000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with threshold 0.5</a:t>
            </a:r>
            <a:endParaRPr lang="en-US" altLang="en-US" sz="1600" dirty="0">
              <a:solidFill>
                <a:srgbClr val="FF0000"/>
              </a:solidFill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marL="342900" lvl="1" indent="-342900" eaLnBrk="1" fontAlgn="base" hangingPunct="1">
              <a:lnSpc>
                <a:spcPct val="80000"/>
              </a:lnSpc>
              <a:spcAft>
                <a:spcPct val="0"/>
              </a:spcAft>
              <a:buClr>
                <a:srgbClr val="7A0019"/>
              </a:buClr>
              <a:buFont typeface="Arial" panose="020B0604020202020204" pitchFamily="34" charset="0"/>
              <a:buChar char="•"/>
              <a:defRPr/>
            </a:pPr>
            <a:r>
              <a:rPr lang="en-US" altLang="en-US" sz="1600" dirty="0">
                <a:solidFill>
                  <a:srgbClr val="0075CC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Transactions by Reference </a:t>
            </a:r>
            <a:r>
              <a:rPr lang="en-US" altLang="en-US" sz="1600" dirty="0" smtClean="0">
                <a:solidFill>
                  <a:srgbClr val="0075CC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feature, e.g. C</a:t>
            </a:r>
            <a:endParaRPr lang="en-US" altLang="en-US" sz="1600" dirty="0">
              <a:solidFill>
                <a:srgbClr val="0075CC"/>
              </a:solidFill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15" name="Text Box 22"/>
          <p:cNvSpPr txBox="1">
            <a:spLocks noChangeArrowheads="1"/>
          </p:cNvSpPr>
          <p:nvPr/>
        </p:nvSpPr>
        <p:spPr bwMode="auto">
          <a:xfrm>
            <a:off x="2722952" y="2398469"/>
            <a:ext cx="3106941" cy="781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0033CC"/>
              </a:buClr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0033CC"/>
              </a:buClr>
              <a:buFont typeface="Wingdings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33CC"/>
              </a:buClr>
              <a:buFont typeface="Wingdings" pitchFamily="2" charset="2"/>
              <a:buChar char="Ø"/>
              <a:defRPr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033CC"/>
              </a:buClr>
              <a:buFont typeface="Wingdings" pitchFamily="2" charset="2"/>
              <a:buChar char="Ø"/>
              <a:defRPr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0033CC"/>
              </a:buClr>
              <a:buFont typeface="Wingdings" pitchFamily="2" charset="2"/>
              <a:buChar char="Ø"/>
              <a:defRPr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CC"/>
              </a:buClr>
              <a:buFont typeface="Wingdings" pitchFamily="2" charset="2"/>
              <a:buChar char="Ø"/>
              <a:defRPr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CC"/>
              </a:buClr>
              <a:buFont typeface="Wingdings" pitchFamily="2" charset="2"/>
              <a:buChar char="Ø"/>
              <a:defRPr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CC"/>
              </a:buClr>
              <a:buFont typeface="Wingdings" pitchFamily="2" charset="2"/>
              <a:buChar char="Ø"/>
              <a:defRPr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CC"/>
              </a:buClr>
              <a:buFont typeface="Wingdings" pitchFamily="2" charset="2"/>
              <a:buChar char="Ø"/>
              <a:defRPr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marL="0" lvl="1" indent="0" eaLnBrk="1" fontAlgn="base" hangingPunct="1">
              <a:lnSpc>
                <a:spcPct val="80000"/>
              </a:lnSpc>
              <a:spcAft>
                <a:spcPct val="0"/>
              </a:spcAft>
              <a:buClr>
                <a:srgbClr val="7A0019"/>
              </a:buClr>
              <a:buNone/>
              <a:defRPr/>
            </a:pPr>
            <a:r>
              <a:rPr lang="en-US" altLang="en-US" sz="1600" dirty="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Transactions</a:t>
            </a:r>
            <a:r>
              <a:rPr lang="en-US" altLang="en-US" sz="16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: (C1, B1), (C2, B2)</a:t>
            </a:r>
          </a:p>
          <a:p>
            <a:pPr marL="0" lvl="1" indent="0" eaLnBrk="1" fontAlgn="base" hangingPunct="1">
              <a:lnSpc>
                <a:spcPct val="80000"/>
              </a:lnSpc>
              <a:spcAft>
                <a:spcPct val="0"/>
              </a:spcAft>
              <a:buClr>
                <a:srgbClr val="7A0019"/>
              </a:buClr>
              <a:buNone/>
              <a:defRPr/>
            </a:pPr>
            <a:r>
              <a:rPr lang="en-US" altLang="en-US" sz="16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Support (A,B) = Ǿ</a:t>
            </a:r>
          </a:p>
          <a:p>
            <a:pPr marL="0" lvl="1" indent="0" eaLnBrk="1" fontAlgn="base" hangingPunct="1">
              <a:lnSpc>
                <a:spcPct val="80000"/>
              </a:lnSpc>
              <a:spcAft>
                <a:spcPct val="0"/>
              </a:spcAft>
              <a:buClr>
                <a:srgbClr val="7A0019"/>
              </a:buClr>
              <a:buNone/>
              <a:defRPr/>
            </a:pPr>
            <a:r>
              <a:rPr lang="en-US" altLang="en-US" sz="16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Support(B,C)=2 / 2 = 1</a:t>
            </a:r>
          </a:p>
        </p:txBody>
      </p:sp>
      <p:sp>
        <p:nvSpPr>
          <p:cNvPr id="16" name="Rectangle 23"/>
          <p:cNvSpPr>
            <a:spLocks noChangeArrowheads="1"/>
          </p:cNvSpPr>
          <p:nvPr/>
        </p:nvSpPr>
        <p:spPr bwMode="auto">
          <a:xfrm>
            <a:off x="2249487" y="1563329"/>
            <a:ext cx="4572000" cy="188773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grpSp>
        <p:nvGrpSpPr>
          <p:cNvPr id="11" name="Group 2"/>
          <p:cNvGrpSpPr>
            <a:grpSpLocks/>
          </p:cNvGrpSpPr>
          <p:nvPr/>
        </p:nvGrpSpPr>
        <p:grpSpPr bwMode="auto">
          <a:xfrm>
            <a:off x="7104062" y="1645443"/>
            <a:ext cx="2039938" cy="2319021"/>
            <a:chOff x="6988175" y="1066800"/>
            <a:chExt cx="2039938" cy="2543175"/>
          </a:xfrm>
        </p:grpSpPr>
        <p:pic>
          <p:nvPicPr>
            <p:cNvPr id="12" name="Picture 6" descr="coloc1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88175" y="1528763"/>
              <a:ext cx="1622425" cy="16795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" name="Oval 12"/>
            <p:cNvSpPr/>
            <p:nvPr/>
          </p:nvSpPr>
          <p:spPr bwMode="auto">
            <a:xfrm>
              <a:off x="7554913" y="1066800"/>
              <a:ext cx="1473200" cy="1385888"/>
            </a:xfrm>
            <a:prstGeom prst="ellipse">
              <a:avLst/>
            </a:prstGeom>
            <a:noFill/>
            <a:ln w="9525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4" name="Oval 13"/>
            <p:cNvSpPr/>
            <p:nvPr/>
          </p:nvSpPr>
          <p:spPr bwMode="auto">
            <a:xfrm>
              <a:off x="7478713" y="2224088"/>
              <a:ext cx="1473200" cy="1385887"/>
            </a:xfrm>
            <a:prstGeom prst="ellipse">
              <a:avLst/>
            </a:prstGeom>
            <a:noFill/>
            <a:ln w="9525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</p:grpSp>
      <p:sp>
        <p:nvSpPr>
          <p:cNvPr id="22" name="Text Box 5"/>
          <p:cNvSpPr txBox="1">
            <a:spLocks noChangeArrowheads="1"/>
          </p:cNvSpPr>
          <p:nvPr/>
        </p:nvSpPr>
        <p:spPr bwMode="auto">
          <a:xfrm>
            <a:off x="6162675" y="5414745"/>
            <a:ext cx="184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0033CC"/>
              </a:buClr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0033CC"/>
              </a:buClr>
              <a:buFont typeface="Wingdings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33CC"/>
              </a:buClr>
              <a:buFont typeface="Wingdings" pitchFamily="2" charset="2"/>
              <a:buChar char="Ø"/>
              <a:defRPr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033CC"/>
              </a:buClr>
              <a:buFont typeface="Wingdings" pitchFamily="2" charset="2"/>
              <a:buChar char="Ø"/>
              <a:defRPr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0033CC"/>
              </a:buClr>
              <a:buFont typeface="Wingdings" pitchFamily="2" charset="2"/>
              <a:buChar char="Ø"/>
              <a:defRPr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CC"/>
              </a:buClr>
              <a:buFont typeface="Wingdings" pitchFamily="2" charset="2"/>
              <a:buChar char="Ø"/>
              <a:defRPr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CC"/>
              </a:buClr>
              <a:buFont typeface="Wingdings" pitchFamily="2" charset="2"/>
              <a:buChar char="Ø"/>
              <a:defRPr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CC"/>
              </a:buClr>
              <a:buFont typeface="Wingdings" pitchFamily="2" charset="2"/>
              <a:buChar char="Ø"/>
              <a:defRPr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CC"/>
              </a:buClr>
              <a:buFont typeface="Wingdings" pitchFamily="2" charset="2"/>
              <a:buChar char="Ø"/>
              <a:defRPr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en-US" altLang="en-US">
              <a:effectLst/>
            </a:endParaRPr>
          </a:p>
        </p:txBody>
      </p:sp>
      <p:sp>
        <p:nvSpPr>
          <p:cNvPr id="23" name="Text Box 14"/>
          <p:cNvSpPr txBox="1">
            <a:spLocks noChangeArrowheads="1"/>
          </p:cNvSpPr>
          <p:nvPr/>
        </p:nvSpPr>
        <p:spPr bwMode="auto">
          <a:xfrm>
            <a:off x="2566372" y="5025524"/>
            <a:ext cx="4166830" cy="5909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rgbClr val="0033CC"/>
              </a:buClr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0033CC"/>
              </a:buClr>
              <a:buFont typeface="Wingdings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33CC"/>
              </a:buClr>
              <a:buFont typeface="Wingdings" pitchFamily="2" charset="2"/>
              <a:buChar char="Ø"/>
              <a:defRPr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033CC"/>
              </a:buClr>
              <a:buFont typeface="Wingdings" pitchFamily="2" charset="2"/>
              <a:buChar char="Ø"/>
              <a:defRPr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0033CC"/>
              </a:buClr>
              <a:buFont typeface="Wingdings" pitchFamily="2" charset="2"/>
              <a:buChar char="Ø"/>
              <a:defRPr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CC"/>
              </a:buClr>
              <a:buFont typeface="Wingdings" pitchFamily="2" charset="2"/>
              <a:buChar char="Ø"/>
              <a:defRPr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CC"/>
              </a:buClr>
              <a:buFont typeface="Wingdings" pitchFamily="2" charset="2"/>
              <a:buChar char="Ø"/>
              <a:defRPr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CC"/>
              </a:buClr>
              <a:buFont typeface="Wingdings" pitchFamily="2" charset="2"/>
              <a:buChar char="Ø"/>
              <a:defRPr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CC"/>
              </a:buClr>
              <a:buFont typeface="Wingdings" pitchFamily="2" charset="2"/>
              <a:buChar char="Ø"/>
              <a:defRPr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marL="0" lvl="1" indent="0" eaLnBrk="1" fontAlgn="base" hangingPunct="1">
              <a:lnSpc>
                <a:spcPct val="80000"/>
              </a:lnSpc>
              <a:spcAft>
                <a:spcPct val="0"/>
              </a:spcAft>
              <a:buClr>
                <a:srgbClr val="7A0019"/>
              </a:buClr>
              <a:buNone/>
              <a:defRPr/>
            </a:pPr>
            <a:r>
              <a:rPr lang="en-US" altLang="en-US" sz="1800" dirty="0">
                <a:solidFill>
                  <a:srgbClr val="00B050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Output = (A,B), (B, </a:t>
            </a:r>
            <a:r>
              <a:rPr lang="en-US" altLang="en-US" sz="1800" dirty="0" smtClean="0">
                <a:solidFill>
                  <a:srgbClr val="00B050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C)  </a:t>
            </a:r>
            <a:r>
              <a:rPr lang="en-US" altLang="en-US" sz="1800" dirty="0" smtClean="0">
                <a:solidFill>
                  <a:srgbClr val="FF0000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w</a:t>
            </a:r>
            <a:r>
              <a:rPr lang="en-US" altLang="en-US" sz="1600" dirty="0" smtClean="0">
                <a:solidFill>
                  <a:srgbClr val="FF0000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ith threshold 0.5</a:t>
            </a:r>
            <a:endParaRPr lang="en-US" altLang="en-US" sz="1600" dirty="0">
              <a:solidFill>
                <a:srgbClr val="FF0000"/>
              </a:solidFill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en-US" sz="1800" dirty="0">
              <a:effectLst/>
            </a:endParaRPr>
          </a:p>
        </p:txBody>
      </p:sp>
      <p:sp>
        <p:nvSpPr>
          <p:cNvPr id="24" name="Text Box 19"/>
          <p:cNvSpPr txBox="1">
            <a:spLocks noChangeArrowheads="1"/>
          </p:cNvSpPr>
          <p:nvPr/>
        </p:nvSpPr>
        <p:spPr bwMode="auto">
          <a:xfrm>
            <a:off x="2249487" y="3598227"/>
            <a:ext cx="4772722" cy="10525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rgbClr val="0033CC"/>
              </a:buClr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0033CC"/>
              </a:buClr>
              <a:buFont typeface="Wingdings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33CC"/>
              </a:buClr>
              <a:buFont typeface="Wingdings" pitchFamily="2" charset="2"/>
              <a:buChar char="Ø"/>
              <a:defRPr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033CC"/>
              </a:buClr>
              <a:buFont typeface="Wingdings" pitchFamily="2" charset="2"/>
              <a:buChar char="Ø"/>
              <a:defRPr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0033CC"/>
              </a:buClr>
              <a:buFont typeface="Wingdings" pitchFamily="2" charset="2"/>
              <a:buChar char="Ø"/>
              <a:defRPr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CC"/>
              </a:buClr>
              <a:buFont typeface="Wingdings" pitchFamily="2" charset="2"/>
              <a:buChar char="Ø"/>
              <a:defRPr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CC"/>
              </a:buClr>
              <a:buFont typeface="Wingdings" pitchFamily="2" charset="2"/>
              <a:buChar char="Ø"/>
              <a:defRPr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CC"/>
              </a:buClr>
              <a:buFont typeface="Wingdings" pitchFamily="2" charset="2"/>
              <a:buChar char="Ø"/>
              <a:defRPr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CC"/>
              </a:buClr>
              <a:buFont typeface="Wingdings" pitchFamily="2" charset="2"/>
              <a:buChar char="Ø"/>
              <a:defRPr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marL="342900" lvl="1" indent="-342900" eaLnBrk="1" fontAlgn="base" hangingPunct="1">
              <a:lnSpc>
                <a:spcPct val="80000"/>
              </a:lnSpc>
              <a:spcAft>
                <a:spcPct val="0"/>
              </a:spcAft>
              <a:buClr>
                <a:srgbClr val="7A0019"/>
              </a:buClr>
              <a:buFont typeface="Arial" panose="020B0604020202020204" pitchFamily="34" charset="0"/>
              <a:buChar char="•"/>
              <a:defRPr/>
            </a:pPr>
            <a:r>
              <a:rPr lang="en-US" altLang="en-US" sz="1800" dirty="0" smtClean="0">
                <a:solidFill>
                  <a:srgbClr val="00B050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Cross-K </a:t>
            </a:r>
            <a:r>
              <a:rPr lang="en-US" altLang="en-US" sz="1800" dirty="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Function</a:t>
            </a:r>
          </a:p>
          <a:p>
            <a:pPr marL="400050" lvl="2" indent="0" eaLnBrk="1" fontAlgn="base" hangingPunct="1">
              <a:lnSpc>
                <a:spcPct val="80000"/>
              </a:lnSpc>
              <a:spcAft>
                <a:spcPct val="0"/>
              </a:spcAft>
              <a:buClr>
                <a:srgbClr val="7A0019"/>
              </a:buClr>
              <a:buNone/>
              <a:defRPr/>
            </a:pPr>
            <a:r>
              <a:rPr lang="en-US" altLang="en-US" sz="1600" dirty="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Cross-K (A, B) = 2/4 = 0.5</a:t>
            </a:r>
          </a:p>
          <a:p>
            <a:pPr marL="400050" lvl="2" indent="0" eaLnBrk="1" fontAlgn="base" hangingPunct="1">
              <a:lnSpc>
                <a:spcPct val="80000"/>
              </a:lnSpc>
              <a:spcAft>
                <a:spcPct val="0"/>
              </a:spcAft>
              <a:buClr>
                <a:srgbClr val="7A0019"/>
              </a:buClr>
              <a:buNone/>
              <a:defRPr/>
            </a:pPr>
            <a:r>
              <a:rPr lang="en-US" altLang="en-US" sz="1600" dirty="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Cross-K(B, C) = 2/4 = 0.5</a:t>
            </a:r>
          </a:p>
          <a:p>
            <a:pPr marL="400050" lvl="2" indent="0" eaLnBrk="1" fontAlgn="base" hangingPunct="1">
              <a:lnSpc>
                <a:spcPct val="80000"/>
              </a:lnSpc>
              <a:spcAft>
                <a:spcPct val="0"/>
              </a:spcAft>
              <a:buClr>
                <a:srgbClr val="7A0019"/>
              </a:buClr>
              <a:buNone/>
              <a:defRPr/>
            </a:pPr>
            <a:r>
              <a:rPr lang="en-US" altLang="en-US" sz="1600" dirty="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Cross-K(A, C) = 0</a:t>
            </a:r>
            <a:endParaRPr lang="en-US" altLang="en-US" sz="1800" dirty="0" smtClean="0"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25" name="Rectangle 25"/>
          <p:cNvSpPr>
            <a:spLocks noChangeArrowheads="1"/>
          </p:cNvSpPr>
          <p:nvPr/>
        </p:nvSpPr>
        <p:spPr bwMode="auto">
          <a:xfrm>
            <a:off x="2249487" y="3582038"/>
            <a:ext cx="4800600" cy="215020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pic>
        <p:nvPicPr>
          <p:cNvPr id="19" name="Picture 36" descr="coloc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6287" y="4043145"/>
            <a:ext cx="1622425" cy="167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25" descr="logo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7000" y="5621054"/>
            <a:ext cx="1241778" cy="1089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4994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5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2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3800" smtClean="0"/>
              <a:t>Spatial Colocation</a:t>
            </a:r>
          </a:p>
        </p:txBody>
      </p:sp>
      <p:sp>
        <p:nvSpPr>
          <p:cNvPr id="81923" name="Rectangle 4"/>
          <p:cNvSpPr>
            <a:spLocks noChangeArrowheads="1"/>
          </p:cNvSpPr>
          <p:nvPr/>
        </p:nvSpPr>
        <p:spPr bwMode="auto">
          <a:xfrm>
            <a:off x="180136" y="1504336"/>
            <a:ext cx="8963863" cy="40115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533400" indent="-533400" eaLnBrk="0" hangingPunct="0">
              <a:spcBef>
                <a:spcPct val="20000"/>
              </a:spcBef>
              <a:buClr>
                <a:srgbClr val="0033CC"/>
              </a:buClr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0033CC"/>
              </a:buClr>
              <a:buFont typeface="Wingdings" pitchFamily="2" charset="2"/>
              <a:buBlip>
                <a:blip r:embed="rId2"/>
              </a:buBlip>
              <a:defRPr sz="20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33CC"/>
              </a:buClr>
              <a:buFont typeface="Wingdings" pitchFamily="2" charset="2"/>
              <a:buChar char="Ø"/>
              <a:defRPr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033CC"/>
              </a:buClr>
              <a:buFont typeface="Wingdings" pitchFamily="2" charset="2"/>
              <a:buChar char="Ø"/>
              <a:defRPr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0033CC"/>
              </a:buClr>
              <a:buFont typeface="Wingdings" pitchFamily="2" charset="2"/>
              <a:buChar char="Ø"/>
              <a:defRPr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CC"/>
              </a:buClr>
              <a:buFont typeface="Wingdings" pitchFamily="2" charset="2"/>
              <a:buChar char="Ø"/>
              <a:defRPr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CC"/>
              </a:buClr>
              <a:buFont typeface="Wingdings" pitchFamily="2" charset="2"/>
              <a:buChar char="Ø"/>
              <a:defRPr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CC"/>
              </a:buClr>
              <a:buFont typeface="Wingdings" pitchFamily="2" charset="2"/>
              <a:buChar char="Ø"/>
              <a:defRPr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CC"/>
              </a:buClr>
              <a:buFont typeface="Wingdings" pitchFamily="2" charset="2"/>
              <a:buChar char="Ø"/>
              <a:defRPr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en-US" sz="1800" b="1" dirty="0" smtClean="0">
                <a:effectLst/>
              </a:rPr>
              <a:t>Features: </a:t>
            </a:r>
            <a:r>
              <a:rPr lang="en-US" altLang="en-US" sz="1600" dirty="0" smtClean="0">
                <a:effectLst/>
              </a:rPr>
              <a:t>A. B. C 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en-US" sz="1600" b="1" dirty="0" smtClean="0"/>
              <a:t>Feature Instances: </a:t>
            </a:r>
            <a:r>
              <a:rPr lang="en-US" altLang="en-US" sz="1600" dirty="0" smtClean="0"/>
              <a:t>A1, A2, B1, B2, C1, C2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en-US" sz="1600" b="1" dirty="0" smtClean="0">
                <a:effectLst/>
              </a:rPr>
              <a:t>Feature Subsets: </a:t>
            </a:r>
            <a:r>
              <a:rPr lang="en-US" altLang="en-US" sz="1600" dirty="0" smtClean="0">
                <a:effectLst/>
              </a:rPr>
              <a:t>(A,B), (A,C), (B,C), (A,B,C)</a:t>
            </a:r>
            <a:endParaRPr lang="en-US" altLang="en-US" sz="1800" b="1" dirty="0" smtClean="0">
              <a:effectLst/>
            </a:endParaRP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en-US" sz="1800" b="1" dirty="0" smtClean="0">
                <a:effectLst/>
              </a:rPr>
              <a:t>Participation ratio (</a:t>
            </a:r>
            <a:r>
              <a:rPr lang="en-US" altLang="en-US" sz="1800" b="1" dirty="0" err="1" smtClean="0">
                <a:effectLst/>
              </a:rPr>
              <a:t>pr</a:t>
            </a:r>
            <a:r>
              <a:rPr lang="en-US" altLang="en-US" sz="1800" b="1" dirty="0" smtClean="0">
                <a:effectLst/>
              </a:rPr>
              <a:t>): 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en-US" sz="1600" b="1" dirty="0"/>
              <a:t>	</a:t>
            </a:r>
            <a:r>
              <a:rPr lang="en-US" altLang="en-US" sz="1600" b="1" dirty="0" err="1" smtClean="0">
                <a:effectLst/>
              </a:rPr>
              <a:t>pr</a:t>
            </a:r>
            <a:r>
              <a:rPr lang="en-US" altLang="en-US" sz="1600" dirty="0" smtClean="0">
                <a:effectLst/>
              </a:rPr>
              <a:t>(A, (A,B)) = fraction </a:t>
            </a:r>
            <a:r>
              <a:rPr lang="en-US" altLang="en-US" sz="1600" dirty="0">
                <a:effectLst/>
              </a:rPr>
              <a:t>of </a:t>
            </a:r>
            <a:r>
              <a:rPr lang="en-US" altLang="en-US" sz="1600" dirty="0" smtClean="0">
                <a:effectLst/>
              </a:rPr>
              <a:t>A instances</a:t>
            </a:r>
            <a:r>
              <a:rPr lang="en-US" altLang="en-US" sz="1600" dirty="0" smtClean="0"/>
              <a:t> neighboring f</a:t>
            </a:r>
            <a:r>
              <a:rPr lang="en-US" altLang="en-US" sz="1600" dirty="0" smtClean="0">
                <a:effectLst/>
              </a:rPr>
              <a:t>eature {B} = 2/2 = 1</a:t>
            </a:r>
          </a:p>
          <a:p>
            <a:pPr eaLnBrk="1" hangingPunct="1">
              <a:lnSpc>
                <a:spcPct val="90000"/>
              </a:lnSpc>
              <a:buNone/>
            </a:pPr>
            <a:r>
              <a:rPr lang="en-US" altLang="en-US" sz="1600" dirty="0"/>
              <a:t>	</a:t>
            </a:r>
            <a:r>
              <a:rPr lang="en-US" altLang="en-US" sz="1600" b="1" dirty="0" err="1" smtClean="0"/>
              <a:t>pr</a:t>
            </a:r>
            <a:r>
              <a:rPr lang="en-US" altLang="en-US" sz="1600" dirty="0" smtClean="0"/>
              <a:t>(B, (A,B)) = ½ = 0.5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endParaRPr lang="en-US" altLang="en-US" sz="1800" b="1" dirty="0" smtClean="0">
              <a:effectLst/>
            </a:endParaRP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en-US" sz="1800" b="1" dirty="0" smtClean="0">
                <a:effectLst/>
              </a:rPr>
              <a:t>Participation </a:t>
            </a:r>
            <a:r>
              <a:rPr lang="en-US" altLang="en-US" sz="1800" b="1" dirty="0">
                <a:effectLst/>
              </a:rPr>
              <a:t>index </a:t>
            </a:r>
            <a:r>
              <a:rPr lang="en-US" altLang="en-US" sz="1800" dirty="0" smtClean="0">
                <a:effectLst/>
              </a:rPr>
              <a:t>(A,B) </a:t>
            </a:r>
            <a:r>
              <a:rPr lang="en-US" altLang="en-US" sz="1800" dirty="0">
                <a:effectLst/>
              </a:rPr>
              <a:t>= </a:t>
            </a:r>
            <a:r>
              <a:rPr lang="en-US" altLang="en-US" sz="1600" b="1" dirty="0" smtClean="0">
                <a:effectLst/>
              </a:rPr>
              <a:t>pi</a:t>
            </a:r>
            <a:r>
              <a:rPr lang="en-US" altLang="en-US" sz="1600" dirty="0" smtClean="0">
                <a:effectLst/>
              </a:rPr>
              <a:t>(A,B) = min</a:t>
            </a:r>
            <a:r>
              <a:rPr lang="en-US" altLang="en-US" sz="1600" dirty="0">
                <a:effectLst/>
              </a:rPr>
              <a:t>{ </a:t>
            </a:r>
            <a:r>
              <a:rPr lang="en-US" altLang="en-US" sz="1600" b="1" dirty="0" err="1" smtClean="0">
                <a:effectLst/>
              </a:rPr>
              <a:t>pr</a:t>
            </a:r>
            <a:r>
              <a:rPr lang="en-US" altLang="en-US" sz="1600" dirty="0" smtClean="0">
                <a:effectLst/>
              </a:rPr>
              <a:t>(</a:t>
            </a:r>
            <a:r>
              <a:rPr lang="en-US" altLang="en-US" sz="1600" dirty="0" smtClean="0"/>
              <a:t>A</a:t>
            </a:r>
            <a:r>
              <a:rPr lang="en-US" altLang="en-US" sz="1600" dirty="0" smtClean="0">
                <a:effectLst/>
              </a:rPr>
              <a:t>, (A,B)), </a:t>
            </a:r>
            <a:r>
              <a:rPr lang="en-US" altLang="en-US" sz="1600" b="1" dirty="0" err="1" smtClean="0">
                <a:effectLst/>
              </a:rPr>
              <a:t>pr</a:t>
            </a:r>
            <a:r>
              <a:rPr lang="en-US" altLang="en-US" sz="1600" dirty="0" smtClean="0">
                <a:effectLst/>
              </a:rPr>
              <a:t>(B, (A,B)) </a:t>
            </a:r>
            <a:r>
              <a:rPr lang="en-US" altLang="en-US" sz="1600" dirty="0">
                <a:effectLst/>
              </a:rPr>
              <a:t>} </a:t>
            </a:r>
            <a:r>
              <a:rPr lang="en-US" altLang="en-US" sz="1600" dirty="0" smtClean="0"/>
              <a:t>= min (1, ½ ) = </a:t>
            </a:r>
            <a:r>
              <a:rPr lang="en-US" altLang="en-US" sz="1600" dirty="0" smtClean="0">
                <a:effectLst/>
              </a:rPr>
              <a:t>0.5</a:t>
            </a:r>
          </a:p>
          <a:p>
            <a:pPr eaLnBrk="1" hangingPunct="1">
              <a:lnSpc>
                <a:spcPct val="90000"/>
              </a:lnSpc>
              <a:buNone/>
            </a:pPr>
            <a:r>
              <a:rPr lang="en-US" altLang="en-US" sz="1600" dirty="0"/>
              <a:t>	</a:t>
            </a:r>
            <a:r>
              <a:rPr lang="en-US" altLang="en-US" sz="1600" b="1" dirty="0" smtClean="0"/>
              <a:t>pi</a:t>
            </a:r>
            <a:r>
              <a:rPr lang="en-US" altLang="en-US" sz="1600" dirty="0" smtClean="0"/>
              <a:t>(B, C) = </a:t>
            </a:r>
            <a:r>
              <a:rPr lang="en-US" altLang="en-US" sz="1600" dirty="0"/>
              <a:t>min{ </a:t>
            </a:r>
            <a:r>
              <a:rPr lang="en-US" altLang="en-US" sz="1600" b="1" dirty="0" err="1" smtClean="0"/>
              <a:t>pr</a:t>
            </a:r>
            <a:r>
              <a:rPr lang="en-US" altLang="en-US" sz="1600" dirty="0" smtClean="0"/>
              <a:t>(B, (B,C)), </a:t>
            </a:r>
            <a:r>
              <a:rPr lang="en-US" altLang="en-US" sz="1600" b="1" dirty="0" err="1" smtClean="0"/>
              <a:t>pr</a:t>
            </a:r>
            <a:r>
              <a:rPr lang="en-US" altLang="en-US" sz="1600" dirty="0" smtClean="0"/>
              <a:t>(C, (B,C)) </a:t>
            </a:r>
            <a:r>
              <a:rPr lang="en-US" altLang="en-US" sz="1600" dirty="0"/>
              <a:t>} = min </a:t>
            </a:r>
            <a:r>
              <a:rPr lang="en-US" altLang="en-US" sz="1600" dirty="0" smtClean="0"/>
              <a:t>(1,1) </a:t>
            </a:r>
            <a:r>
              <a:rPr lang="en-US" altLang="en-US" sz="1600" dirty="0"/>
              <a:t>= 1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endParaRPr lang="en-US" altLang="en-US" sz="1800" b="1" dirty="0" smtClean="0">
              <a:effectLst/>
            </a:endParaRP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en-US" sz="1800" b="1" dirty="0" smtClean="0">
                <a:effectLst/>
              </a:rPr>
              <a:t>Participation Index Properties: 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en-US" sz="2000" b="1" dirty="0"/>
              <a:t>	</a:t>
            </a:r>
            <a:r>
              <a:rPr lang="en-US" altLang="en-US" sz="1600" dirty="0" smtClean="0">
                <a:effectLst/>
              </a:rPr>
              <a:t>(</a:t>
            </a:r>
            <a:r>
              <a:rPr lang="en-US" altLang="en-US" sz="1600" dirty="0">
                <a:effectLst/>
              </a:rPr>
              <a:t>1) </a:t>
            </a:r>
            <a:r>
              <a:rPr lang="en-US" altLang="en-US" sz="1600" u="sng" dirty="0">
                <a:effectLst/>
              </a:rPr>
              <a:t>Computational</a:t>
            </a:r>
            <a:r>
              <a:rPr lang="en-US" altLang="en-US" sz="1600" dirty="0">
                <a:effectLst/>
              </a:rPr>
              <a:t>: Non-monotonically decreasing like support measure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en-US" sz="1600" dirty="0">
                <a:effectLst/>
              </a:rPr>
              <a:t>	</a:t>
            </a:r>
            <a:r>
              <a:rPr lang="en-US" altLang="en-US" sz="1600" dirty="0" smtClean="0">
                <a:effectLst/>
              </a:rPr>
              <a:t>(</a:t>
            </a:r>
            <a:r>
              <a:rPr lang="en-US" altLang="en-US" sz="1600" dirty="0">
                <a:effectLst/>
              </a:rPr>
              <a:t>2)</a:t>
            </a:r>
            <a:r>
              <a:rPr lang="en-US" altLang="en-US" sz="1600" u="sng" dirty="0">
                <a:effectLst/>
              </a:rPr>
              <a:t> Statistical</a:t>
            </a:r>
            <a:r>
              <a:rPr lang="en-US" altLang="en-US" sz="1600" dirty="0">
                <a:effectLst/>
              </a:rPr>
              <a:t>: </a:t>
            </a:r>
            <a:r>
              <a:rPr lang="en-US" altLang="en-US" sz="1600" dirty="0" smtClean="0"/>
              <a:t>Upper</a:t>
            </a:r>
            <a:r>
              <a:rPr lang="en-US" altLang="en-US" sz="1600" dirty="0" smtClean="0">
                <a:effectLst/>
              </a:rPr>
              <a:t> </a:t>
            </a:r>
            <a:r>
              <a:rPr lang="en-US" altLang="en-US" sz="1600" dirty="0">
                <a:effectLst/>
              </a:rPr>
              <a:t>bound on </a:t>
            </a:r>
            <a:r>
              <a:rPr lang="en-US" altLang="en-US" sz="1600" dirty="0" smtClean="0">
                <a:effectLst/>
              </a:rPr>
              <a:t>Ripley’s Cross-K </a:t>
            </a:r>
            <a:r>
              <a:rPr lang="en-US" altLang="en-US" sz="1600" dirty="0">
                <a:effectLst/>
              </a:rPr>
              <a:t>function </a:t>
            </a:r>
            <a:endParaRPr lang="en-US" altLang="en-US" sz="1600" dirty="0" smtClean="0">
              <a:effectLst/>
            </a:endParaRP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endParaRPr lang="en-US" altLang="en-US" sz="1600" baseline="-25000" dirty="0">
              <a:effectLst/>
            </a:endParaRPr>
          </a:p>
        </p:txBody>
      </p:sp>
      <p:pic>
        <p:nvPicPr>
          <p:cNvPr id="6" name="Picture 36" descr="coloc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9810" y="1602640"/>
            <a:ext cx="1622425" cy="167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86979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Complicated Hotspots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0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Complication Dimensions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en-US" sz="18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Time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en-US" sz="18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Spatial </a:t>
            </a:r>
            <a:r>
              <a:rPr lang="en-US" altLang="en-US" sz="1800" dirty="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Networks</a:t>
            </a:r>
            <a:endParaRPr lang="en-US" altLang="en-US" sz="2000" dirty="0"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r>
              <a:rPr lang="en-US" altLang="en-US" sz="20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Challenges: </a:t>
            </a:r>
            <a:r>
              <a:rPr lang="en-US" altLang="en-US" sz="2000" dirty="0">
                <a:solidFill>
                  <a:srgbClr val="FF0000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Trade-off</a:t>
            </a:r>
            <a:r>
              <a:rPr lang="en-US" altLang="en-US" sz="20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 b/w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en-US" sz="18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Semantic richness and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en-US" sz="18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Scalable algorithms</a:t>
            </a:r>
          </a:p>
          <a:p>
            <a:endParaRPr lang="en-US" dirty="0"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pic>
        <p:nvPicPr>
          <p:cNvPr id="4" name="Picture 1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242" y="3736096"/>
            <a:ext cx="2994104" cy="2063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1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2363" y="3736096"/>
            <a:ext cx="2924025" cy="2029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2" descr="crime_ani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2363" y="1532857"/>
            <a:ext cx="2924025" cy="20753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 descr="logo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7000" y="5621054"/>
            <a:ext cx="1241778" cy="1089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4847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210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en-US" sz="3600" dirty="0" smtClean="0"/>
              <a:t>Participation Index &gt;= Cross-K Function </a:t>
            </a:r>
          </a:p>
        </p:txBody>
      </p:sp>
      <p:graphicFrame>
        <p:nvGraphicFramePr>
          <p:cNvPr id="18" name="Group 4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130915"/>
              </p:ext>
            </p:extLst>
          </p:nvPr>
        </p:nvGraphicFramePr>
        <p:xfrm>
          <a:off x="228600" y="3813585"/>
          <a:ext cx="8673588" cy="669972"/>
        </p:xfrm>
        <a:graphic>
          <a:graphicData uri="http://schemas.openxmlformats.org/drawingml/2006/table">
            <a:tbl>
              <a:tblPr/>
              <a:tblGrid>
                <a:gridCol w="1541206"/>
                <a:gridCol w="2349910"/>
                <a:gridCol w="2399071"/>
                <a:gridCol w="2383401"/>
              </a:tblGrid>
              <a:tr h="33496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0033CC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 New Roman" pitchFamily="18" charset="0"/>
                          <a:cs typeface="Arial" pitchFamily="34" charset="0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buClr>
                          <a:srgbClr val="0033CC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cs typeface="Arial" pitchFamily="34" charset="0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itchFamily="18" charset="0"/>
                          <a:cs typeface="Arial" pitchFamily="34" charset="0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itchFamily="18" charset="0"/>
                          <a:cs typeface="Arial" pitchFamily="34" charset="0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itchFamily="18" charset="0"/>
                          <a:cs typeface="Arial" pitchFamily="34" charset="0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imes New Roman" pitchFamily="18" charset="0"/>
                          <a:cs typeface="Arial" pitchFamily="34" charset="0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imes New Roman" pitchFamily="18" charset="0"/>
                          <a:cs typeface="Arial" pitchFamily="34" charset="0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imes New Roman" pitchFamily="18" charset="0"/>
                          <a:cs typeface="Arial" pitchFamily="34" charset="0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imes New Roman" pitchFamily="18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Cross-K (A,B)</a:t>
                      </a:r>
                    </a:p>
                  </a:txBody>
                  <a:tcPr marT="45573" marB="4557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0033CC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 New Roman" pitchFamily="18" charset="0"/>
                          <a:cs typeface="Arial" pitchFamily="34" charset="0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buClr>
                          <a:srgbClr val="0033CC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cs typeface="Arial" pitchFamily="34" charset="0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itchFamily="18" charset="0"/>
                          <a:cs typeface="Arial" pitchFamily="34" charset="0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itchFamily="18" charset="0"/>
                          <a:cs typeface="Arial" pitchFamily="34" charset="0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itchFamily="18" charset="0"/>
                          <a:cs typeface="Arial" pitchFamily="34" charset="0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imes New Roman" pitchFamily="18" charset="0"/>
                          <a:cs typeface="Arial" pitchFamily="34" charset="0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imes New Roman" pitchFamily="18" charset="0"/>
                          <a:cs typeface="Arial" pitchFamily="34" charset="0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imes New Roman" pitchFamily="18" charset="0"/>
                          <a:cs typeface="Arial" pitchFamily="34" charset="0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imes New Roman" pitchFamily="18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2/6 = 0.33</a:t>
                      </a:r>
                    </a:p>
                  </a:txBody>
                  <a:tcPr marT="45573" marB="4557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0033CC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 New Roman" pitchFamily="18" charset="0"/>
                          <a:cs typeface="Arial" pitchFamily="34" charset="0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buClr>
                          <a:srgbClr val="0033CC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cs typeface="Arial" pitchFamily="34" charset="0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itchFamily="18" charset="0"/>
                          <a:cs typeface="Arial" pitchFamily="34" charset="0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itchFamily="18" charset="0"/>
                          <a:cs typeface="Arial" pitchFamily="34" charset="0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itchFamily="18" charset="0"/>
                          <a:cs typeface="Arial" pitchFamily="34" charset="0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imes New Roman" pitchFamily="18" charset="0"/>
                          <a:cs typeface="Arial" pitchFamily="34" charset="0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imes New Roman" pitchFamily="18" charset="0"/>
                          <a:cs typeface="Arial" pitchFamily="34" charset="0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imes New Roman" pitchFamily="18" charset="0"/>
                          <a:cs typeface="Arial" pitchFamily="34" charset="0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imes New Roman" pitchFamily="18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3/6 = 0.5</a:t>
                      </a:r>
                    </a:p>
                  </a:txBody>
                  <a:tcPr marT="45573" marB="4557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0033CC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 New Roman" pitchFamily="18" charset="0"/>
                          <a:cs typeface="Arial" pitchFamily="34" charset="0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buClr>
                          <a:srgbClr val="0033CC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cs typeface="Arial" pitchFamily="34" charset="0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itchFamily="18" charset="0"/>
                          <a:cs typeface="Arial" pitchFamily="34" charset="0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itchFamily="18" charset="0"/>
                          <a:cs typeface="Arial" pitchFamily="34" charset="0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itchFamily="18" charset="0"/>
                          <a:cs typeface="Arial" pitchFamily="34" charset="0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imes New Roman" pitchFamily="18" charset="0"/>
                          <a:cs typeface="Arial" pitchFamily="34" charset="0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imes New Roman" pitchFamily="18" charset="0"/>
                          <a:cs typeface="Arial" pitchFamily="34" charset="0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imes New Roman" pitchFamily="18" charset="0"/>
                          <a:cs typeface="Arial" pitchFamily="34" charset="0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imes New Roman" pitchFamily="18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6/6 = 1</a:t>
                      </a:r>
                    </a:p>
                  </a:txBody>
                  <a:tcPr marT="45573" marB="4557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496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0033CC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 New Roman" pitchFamily="18" charset="0"/>
                          <a:cs typeface="Arial" pitchFamily="34" charset="0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buClr>
                          <a:srgbClr val="0033CC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cs typeface="Arial" pitchFamily="34" charset="0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itchFamily="18" charset="0"/>
                          <a:cs typeface="Arial" pitchFamily="34" charset="0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itchFamily="18" charset="0"/>
                          <a:cs typeface="Arial" pitchFamily="34" charset="0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itchFamily="18" charset="0"/>
                          <a:cs typeface="Arial" pitchFamily="34" charset="0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imes New Roman" pitchFamily="18" charset="0"/>
                          <a:cs typeface="Arial" pitchFamily="34" charset="0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imes New Roman" pitchFamily="18" charset="0"/>
                          <a:cs typeface="Arial" pitchFamily="34" charset="0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imes New Roman" pitchFamily="18" charset="0"/>
                          <a:cs typeface="Arial" pitchFamily="34" charset="0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imes New Roman" pitchFamily="18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PI (A,B</a:t>
                      </a:r>
                      <a:r>
                        <a:rPr kumimoji="0" lang="en-US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  <a:sym typeface="Wingdings" pitchFamily="2" charset="2"/>
                        </a:rPr>
                        <a:t>)</a:t>
                      </a:r>
                      <a:endParaRPr kumimoji="0" lang="en-US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pitchFamily="34" charset="0"/>
                      </a:endParaRPr>
                    </a:p>
                  </a:txBody>
                  <a:tcPr marT="45573" marB="4557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0033CC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 New Roman" pitchFamily="18" charset="0"/>
                          <a:cs typeface="Arial" pitchFamily="34" charset="0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buClr>
                          <a:srgbClr val="0033CC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cs typeface="Arial" pitchFamily="34" charset="0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itchFamily="18" charset="0"/>
                          <a:cs typeface="Arial" pitchFamily="34" charset="0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itchFamily="18" charset="0"/>
                          <a:cs typeface="Arial" pitchFamily="34" charset="0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itchFamily="18" charset="0"/>
                          <a:cs typeface="Arial" pitchFamily="34" charset="0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imes New Roman" pitchFamily="18" charset="0"/>
                          <a:cs typeface="Arial" pitchFamily="34" charset="0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imes New Roman" pitchFamily="18" charset="0"/>
                          <a:cs typeface="Arial" pitchFamily="34" charset="0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imes New Roman" pitchFamily="18" charset="0"/>
                          <a:cs typeface="Arial" pitchFamily="34" charset="0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imes New Roman" pitchFamily="18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2/3 = 0.66</a:t>
                      </a:r>
                    </a:p>
                  </a:txBody>
                  <a:tcPr marT="45573" marB="4557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0033CC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 New Roman" pitchFamily="18" charset="0"/>
                          <a:cs typeface="Arial" pitchFamily="34" charset="0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buClr>
                          <a:srgbClr val="0033CC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cs typeface="Arial" pitchFamily="34" charset="0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itchFamily="18" charset="0"/>
                          <a:cs typeface="Arial" pitchFamily="34" charset="0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itchFamily="18" charset="0"/>
                          <a:cs typeface="Arial" pitchFamily="34" charset="0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itchFamily="18" charset="0"/>
                          <a:cs typeface="Arial" pitchFamily="34" charset="0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imes New Roman" pitchFamily="18" charset="0"/>
                          <a:cs typeface="Arial" pitchFamily="34" charset="0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imes New Roman" pitchFamily="18" charset="0"/>
                          <a:cs typeface="Arial" pitchFamily="34" charset="0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imes New Roman" pitchFamily="18" charset="0"/>
                          <a:cs typeface="Arial" pitchFamily="34" charset="0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imes New Roman" pitchFamily="18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1</a:t>
                      </a:r>
                    </a:p>
                  </a:txBody>
                  <a:tcPr marT="45573" marB="4557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0033CC"/>
                        </a:buClr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 New Roman" pitchFamily="18" charset="0"/>
                          <a:cs typeface="Arial" pitchFamily="34" charset="0"/>
                        </a:defRPr>
                      </a:lvl1pPr>
                      <a:lvl2pPr marL="37931725" indent="-37474525" eaLnBrk="0" hangingPunct="0">
                        <a:spcBef>
                          <a:spcPct val="20000"/>
                        </a:spcBef>
                        <a:buClr>
                          <a:srgbClr val="0033CC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  <a:cs typeface="Arial" pitchFamily="34" charset="0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itchFamily="18" charset="0"/>
                          <a:cs typeface="Arial" pitchFamily="34" charset="0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itchFamily="18" charset="0"/>
                          <a:cs typeface="Arial" pitchFamily="34" charset="0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imes New Roman" pitchFamily="18" charset="0"/>
                          <a:cs typeface="Arial" pitchFamily="34" charset="0"/>
                        </a:defRPr>
                      </a:lvl5pPr>
                      <a:lvl6pPr marL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imes New Roman" pitchFamily="18" charset="0"/>
                          <a:cs typeface="Arial" pitchFamily="34" charset="0"/>
                        </a:defRPr>
                      </a:lvl6pPr>
                      <a:lvl7pPr marL="9144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imes New Roman" pitchFamily="18" charset="0"/>
                          <a:cs typeface="Arial" pitchFamily="34" charset="0"/>
                        </a:defRPr>
                      </a:lvl7pPr>
                      <a:lvl8pPr marL="1371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imes New Roman" pitchFamily="18" charset="0"/>
                          <a:cs typeface="Arial" pitchFamily="34" charset="0"/>
                        </a:defRPr>
                      </a:lvl8pPr>
                      <a:lvl9pPr marL="18288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imes New Roman" pitchFamily="18" charset="0"/>
                          <a:cs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1 </a:t>
                      </a:r>
                    </a:p>
                  </a:txBody>
                  <a:tcPr marT="45573" marB="4557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pSp>
        <p:nvGrpSpPr>
          <p:cNvPr id="2" name="Group 138"/>
          <p:cNvGrpSpPr>
            <a:grpSpLocks/>
          </p:cNvGrpSpPr>
          <p:nvPr/>
        </p:nvGrpSpPr>
        <p:grpSpPr bwMode="auto">
          <a:xfrm>
            <a:off x="1718630" y="1625164"/>
            <a:ext cx="7184557" cy="2163903"/>
            <a:chOff x="2320925" y="3429000"/>
            <a:chExt cx="5603875" cy="1905003"/>
          </a:xfrm>
        </p:grpSpPr>
        <p:grpSp>
          <p:nvGrpSpPr>
            <p:cNvPr id="83991" name="Group 93"/>
            <p:cNvGrpSpPr>
              <a:grpSpLocks/>
            </p:cNvGrpSpPr>
            <p:nvPr/>
          </p:nvGrpSpPr>
          <p:grpSpPr bwMode="auto">
            <a:xfrm>
              <a:off x="2320925" y="3429000"/>
              <a:ext cx="1870075" cy="1905002"/>
              <a:chOff x="644525" y="3429000"/>
              <a:chExt cx="1870075" cy="1905002"/>
            </a:xfrm>
          </p:grpSpPr>
          <p:sp>
            <p:nvSpPr>
              <p:cNvPr id="84024" name="Oval 93"/>
              <p:cNvSpPr>
                <a:spLocks noChangeArrowheads="1"/>
              </p:cNvSpPr>
              <p:nvPr/>
            </p:nvSpPr>
            <p:spPr bwMode="auto">
              <a:xfrm>
                <a:off x="1066800" y="3581400"/>
                <a:ext cx="165100" cy="169333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rgbClr val="0033CC"/>
                  </a:buClr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pitchFamily="34" charset="0"/>
                  </a:defRPr>
                </a:lvl1pPr>
                <a:lvl2pPr marL="37931725" indent="-37474525" eaLnBrk="0" hangingPunct="0">
                  <a:spcBef>
                    <a:spcPct val="20000"/>
                  </a:spcBef>
                  <a:buClr>
                    <a:srgbClr val="0033CC"/>
                  </a:buClr>
                  <a:buFont typeface="Wingdings" pitchFamily="2" charset="2"/>
                  <a:buBlip>
                    <a:blip r:embed="rId2"/>
                  </a:buBlip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Arial" pitchFamily="34" charset="0"/>
                  </a:defRPr>
                </a:lvl2pPr>
                <a:lvl3pPr marL="1022350" indent="-350838" eaLnBrk="0" hangingPunct="0">
                  <a:spcBef>
                    <a:spcPct val="20000"/>
                  </a:spcBef>
                  <a:buClr>
                    <a:srgbClr val="0033CC"/>
                  </a:buClr>
                  <a:buFont typeface="Wingdings" pitchFamily="2" charset="2"/>
                  <a:buChar char="Ø"/>
                  <a:defRPr>
                    <a:solidFill>
                      <a:schemeClr val="tx1"/>
                    </a:solidFill>
                    <a:latin typeface="Times New Roman" pitchFamily="18" charset="0"/>
                    <a:cs typeface="Arial" pitchFamily="34" charset="0"/>
                  </a:defRPr>
                </a:lvl3pPr>
                <a:lvl4pPr marL="1339850" indent="-315913" eaLnBrk="0" hangingPunct="0">
                  <a:spcBef>
                    <a:spcPct val="20000"/>
                  </a:spcBef>
                  <a:buClr>
                    <a:srgbClr val="0033CC"/>
                  </a:buClr>
                  <a:buFont typeface="Wingdings" pitchFamily="2" charset="2"/>
                  <a:buChar char="Ø"/>
                  <a:defRPr>
                    <a:solidFill>
                      <a:schemeClr val="tx1"/>
                    </a:solidFill>
                    <a:latin typeface="Times New Roman" pitchFamily="18" charset="0"/>
                    <a:cs typeface="Arial" pitchFamily="34" charset="0"/>
                  </a:defRPr>
                </a:lvl4pPr>
                <a:lvl5pPr marL="1681163" indent="-339725" eaLnBrk="0" hangingPunct="0">
                  <a:spcBef>
                    <a:spcPct val="20000"/>
                  </a:spcBef>
                  <a:buClr>
                    <a:srgbClr val="0033CC"/>
                  </a:buClr>
                  <a:buFont typeface="Wingdings" pitchFamily="2" charset="2"/>
                  <a:buChar char="Ø"/>
                  <a:defRPr>
                    <a:solidFill>
                      <a:schemeClr val="tx1"/>
                    </a:solidFill>
                    <a:latin typeface="Times New Roman" pitchFamily="18" charset="0"/>
                    <a:cs typeface="Arial" pitchFamily="34" charset="0"/>
                  </a:defRPr>
                </a:lvl5pPr>
                <a:lvl6pPr marL="2138363" indent="-339725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33CC"/>
                  </a:buClr>
                  <a:buFont typeface="Wingdings" pitchFamily="2" charset="2"/>
                  <a:buChar char="Ø"/>
                  <a:defRPr>
                    <a:solidFill>
                      <a:schemeClr val="tx1"/>
                    </a:solidFill>
                    <a:latin typeface="Times New Roman" pitchFamily="18" charset="0"/>
                    <a:cs typeface="Arial" pitchFamily="34" charset="0"/>
                  </a:defRPr>
                </a:lvl6pPr>
                <a:lvl7pPr marL="2595563" indent="-339725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33CC"/>
                  </a:buClr>
                  <a:buFont typeface="Wingdings" pitchFamily="2" charset="2"/>
                  <a:buChar char="Ø"/>
                  <a:defRPr>
                    <a:solidFill>
                      <a:schemeClr val="tx1"/>
                    </a:solidFill>
                    <a:latin typeface="Times New Roman" pitchFamily="18" charset="0"/>
                    <a:cs typeface="Arial" pitchFamily="34" charset="0"/>
                  </a:defRPr>
                </a:lvl7pPr>
                <a:lvl8pPr marL="3052763" indent="-339725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33CC"/>
                  </a:buClr>
                  <a:buFont typeface="Wingdings" pitchFamily="2" charset="2"/>
                  <a:buChar char="Ø"/>
                  <a:defRPr>
                    <a:solidFill>
                      <a:schemeClr val="tx1"/>
                    </a:solidFill>
                    <a:latin typeface="Times New Roman" pitchFamily="18" charset="0"/>
                    <a:cs typeface="Arial" pitchFamily="34" charset="0"/>
                  </a:defRPr>
                </a:lvl8pPr>
                <a:lvl9pPr marL="3509963" indent="-339725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33CC"/>
                  </a:buClr>
                  <a:buFont typeface="Wingdings" pitchFamily="2" charset="2"/>
                  <a:buChar char="Ø"/>
                  <a:defRPr>
                    <a:solidFill>
                      <a:schemeClr val="tx1"/>
                    </a:solidFill>
                    <a:latin typeface="Times New Roman" pitchFamily="18" charset="0"/>
                    <a:cs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en-US" altLang="en-US" sz="1800">
                  <a:effectLst/>
                  <a:ea typeface="MS PGothic" pitchFamily="34" charset="-128"/>
                </a:endParaRPr>
              </a:p>
            </p:txBody>
          </p:sp>
          <p:sp>
            <p:nvSpPr>
              <p:cNvPr id="84025" name="AutoShape 97"/>
              <p:cNvSpPr>
                <a:spLocks noChangeArrowheads="1"/>
              </p:cNvSpPr>
              <p:nvPr/>
            </p:nvSpPr>
            <p:spPr bwMode="auto">
              <a:xfrm>
                <a:off x="1717675" y="3564467"/>
                <a:ext cx="220663" cy="169333"/>
              </a:xfrm>
              <a:prstGeom prst="triangle">
                <a:avLst>
                  <a:gd name="adj" fmla="val 50000"/>
                </a:avLst>
              </a:prstGeom>
              <a:solidFill>
                <a:srgbClr val="000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rgbClr val="0033CC"/>
                  </a:buClr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pitchFamily="34" charset="0"/>
                  </a:defRPr>
                </a:lvl1pPr>
                <a:lvl2pPr marL="37931725" indent="-37474525" eaLnBrk="0" hangingPunct="0">
                  <a:spcBef>
                    <a:spcPct val="20000"/>
                  </a:spcBef>
                  <a:buClr>
                    <a:srgbClr val="0033CC"/>
                  </a:buClr>
                  <a:buFont typeface="Wingdings" pitchFamily="2" charset="2"/>
                  <a:buBlip>
                    <a:blip r:embed="rId2"/>
                  </a:buBlip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Arial" pitchFamily="34" charset="0"/>
                  </a:defRPr>
                </a:lvl2pPr>
                <a:lvl3pPr marL="1022350" indent="-350838" eaLnBrk="0" hangingPunct="0">
                  <a:spcBef>
                    <a:spcPct val="20000"/>
                  </a:spcBef>
                  <a:buClr>
                    <a:srgbClr val="0033CC"/>
                  </a:buClr>
                  <a:buFont typeface="Wingdings" pitchFamily="2" charset="2"/>
                  <a:buChar char="Ø"/>
                  <a:defRPr>
                    <a:solidFill>
                      <a:schemeClr val="tx1"/>
                    </a:solidFill>
                    <a:latin typeface="Times New Roman" pitchFamily="18" charset="0"/>
                    <a:cs typeface="Arial" pitchFamily="34" charset="0"/>
                  </a:defRPr>
                </a:lvl3pPr>
                <a:lvl4pPr marL="1339850" indent="-315913" eaLnBrk="0" hangingPunct="0">
                  <a:spcBef>
                    <a:spcPct val="20000"/>
                  </a:spcBef>
                  <a:buClr>
                    <a:srgbClr val="0033CC"/>
                  </a:buClr>
                  <a:buFont typeface="Wingdings" pitchFamily="2" charset="2"/>
                  <a:buChar char="Ø"/>
                  <a:defRPr>
                    <a:solidFill>
                      <a:schemeClr val="tx1"/>
                    </a:solidFill>
                    <a:latin typeface="Times New Roman" pitchFamily="18" charset="0"/>
                    <a:cs typeface="Arial" pitchFamily="34" charset="0"/>
                  </a:defRPr>
                </a:lvl4pPr>
                <a:lvl5pPr marL="1681163" indent="-339725" eaLnBrk="0" hangingPunct="0">
                  <a:spcBef>
                    <a:spcPct val="20000"/>
                  </a:spcBef>
                  <a:buClr>
                    <a:srgbClr val="0033CC"/>
                  </a:buClr>
                  <a:buFont typeface="Wingdings" pitchFamily="2" charset="2"/>
                  <a:buChar char="Ø"/>
                  <a:defRPr>
                    <a:solidFill>
                      <a:schemeClr val="tx1"/>
                    </a:solidFill>
                    <a:latin typeface="Times New Roman" pitchFamily="18" charset="0"/>
                    <a:cs typeface="Arial" pitchFamily="34" charset="0"/>
                  </a:defRPr>
                </a:lvl5pPr>
                <a:lvl6pPr marL="2138363" indent="-339725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33CC"/>
                  </a:buClr>
                  <a:buFont typeface="Wingdings" pitchFamily="2" charset="2"/>
                  <a:buChar char="Ø"/>
                  <a:defRPr>
                    <a:solidFill>
                      <a:schemeClr val="tx1"/>
                    </a:solidFill>
                    <a:latin typeface="Times New Roman" pitchFamily="18" charset="0"/>
                    <a:cs typeface="Arial" pitchFamily="34" charset="0"/>
                  </a:defRPr>
                </a:lvl6pPr>
                <a:lvl7pPr marL="2595563" indent="-339725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33CC"/>
                  </a:buClr>
                  <a:buFont typeface="Wingdings" pitchFamily="2" charset="2"/>
                  <a:buChar char="Ø"/>
                  <a:defRPr>
                    <a:solidFill>
                      <a:schemeClr val="tx1"/>
                    </a:solidFill>
                    <a:latin typeface="Times New Roman" pitchFamily="18" charset="0"/>
                    <a:cs typeface="Arial" pitchFamily="34" charset="0"/>
                  </a:defRPr>
                </a:lvl7pPr>
                <a:lvl8pPr marL="3052763" indent="-339725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33CC"/>
                  </a:buClr>
                  <a:buFont typeface="Wingdings" pitchFamily="2" charset="2"/>
                  <a:buChar char="Ø"/>
                  <a:defRPr>
                    <a:solidFill>
                      <a:schemeClr val="tx1"/>
                    </a:solidFill>
                    <a:latin typeface="Times New Roman" pitchFamily="18" charset="0"/>
                    <a:cs typeface="Arial" pitchFamily="34" charset="0"/>
                  </a:defRPr>
                </a:lvl8pPr>
                <a:lvl9pPr marL="3509963" indent="-339725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33CC"/>
                  </a:buClr>
                  <a:buFont typeface="Wingdings" pitchFamily="2" charset="2"/>
                  <a:buChar char="Ø"/>
                  <a:defRPr>
                    <a:solidFill>
                      <a:schemeClr val="tx1"/>
                    </a:solidFill>
                    <a:latin typeface="Times New Roman" pitchFamily="18" charset="0"/>
                    <a:cs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en-US" altLang="en-US" sz="1800">
                  <a:effectLst/>
                  <a:ea typeface="MS PGothic" pitchFamily="34" charset="-128"/>
                </a:endParaRPr>
              </a:p>
            </p:txBody>
          </p:sp>
          <p:cxnSp>
            <p:nvCxnSpPr>
              <p:cNvPr id="84026" name="AutoShape 100"/>
              <p:cNvCxnSpPr>
                <a:cxnSpLocks noChangeShapeType="1"/>
                <a:stCxn id="84025" idx="1"/>
                <a:endCxn id="84024" idx="6"/>
              </p:cNvCxnSpPr>
              <p:nvPr/>
            </p:nvCxnSpPr>
            <p:spPr bwMode="auto">
              <a:xfrm rot="10800000" flipV="1">
                <a:off x="1231901" y="3649133"/>
                <a:ext cx="540941" cy="16933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 type="none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84027" name="Text Box 120"/>
              <p:cNvSpPr txBox="1">
                <a:spLocks noChangeArrowheads="1"/>
              </p:cNvSpPr>
              <p:nvPr/>
            </p:nvSpPr>
            <p:spPr bwMode="auto">
              <a:xfrm>
                <a:off x="1939925" y="3496702"/>
                <a:ext cx="463550" cy="4482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rgbClr val="0033CC"/>
                  </a:buClr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pitchFamily="34" charset="0"/>
                  </a:defRPr>
                </a:lvl1pPr>
                <a:lvl2pPr marL="37931725" indent="-37474525" eaLnBrk="0" hangingPunct="0">
                  <a:spcBef>
                    <a:spcPct val="20000"/>
                  </a:spcBef>
                  <a:buClr>
                    <a:srgbClr val="0033CC"/>
                  </a:buClr>
                  <a:buFont typeface="Wingdings" pitchFamily="2" charset="2"/>
                  <a:buBlip>
                    <a:blip r:embed="rId2"/>
                  </a:buBlip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Arial" pitchFamily="34" charset="0"/>
                  </a:defRPr>
                </a:lvl2pPr>
                <a:lvl3pPr marL="1022350" indent="-350838" eaLnBrk="0" hangingPunct="0">
                  <a:spcBef>
                    <a:spcPct val="20000"/>
                  </a:spcBef>
                  <a:buClr>
                    <a:srgbClr val="0033CC"/>
                  </a:buClr>
                  <a:buFont typeface="Wingdings" pitchFamily="2" charset="2"/>
                  <a:buChar char="Ø"/>
                  <a:defRPr>
                    <a:solidFill>
                      <a:schemeClr val="tx1"/>
                    </a:solidFill>
                    <a:latin typeface="Times New Roman" pitchFamily="18" charset="0"/>
                    <a:cs typeface="Arial" pitchFamily="34" charset="0"/>
                  </a:defRPr>
                </a:lvl3pPr>
                <a:lvl4pPr marL="1339850" indent="-315913" eaLnBrk="0" hangingPunct="0">
                  <a:spcBef>
                    <a:spcPct val="20000"/>
                  </a:spcBef>
                  <a:buClr>
                    <a:srgbClr val="0033CC"/>
                  </a:buClr>
                  <a:buFont typeface="Wingdings" pitchFamily="2" charset="2"/>
                  <a:buChar char="Ø"/>
                  <a:defRPr>
                    <a:solidFill>
                      <a:schemeClr val="tx1"/>
                    </a:solidFill>
                    <a:latin typeface="Times New Roman" pitchFamily="18" charset="0"/>
                    <a:cs typeface="Arial" pitchFamily="34" charset="0"/>
                  </a:defRPr>
                </a:lvl4pPr>
                <a:lvl5pPr marL="1681163" indent="-339725" eaLnBrk="0" hangingPunct="0">
                  <a:spcBef>
                    <a:spcPct val="20000"/>
                  </a:spcBef>
                  <a:buClr>
                    <a:srgbClr val="0033CC"/>
                  </a:buClr>
                  <a:buFont typeface="Wingdings" pitchFamily="2" charset="2"/>
                  <a:buChar char="Ø"/>
                  <a:defRPr>
                    <a:solidFill>
                      <a:schemeClr val="tx1"/>
                    </a:solidFill>
                    <a:latin typeface="Times New Roman" pitchFamily="18" charset="0"/>
                    <a:cs typeface="Arial" pitchFamily="34" charset="0"/>
                  </a:defRPr>
                </a:lvl5pPr>
                <a:lvl6pPr marL="2138363" indent="-339725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33CC"/>
                  </a:buClr>
                  <a:buFont typeface="Wingdings" pitchFamily="2" charset="2"/>
                  <a:buChar char="Ø"/>
                  <a:defRPr>
                    <a:solidFill>
                      <a:schemeClr val="tx1"/>
                    </a:solidFill>
                    <a:latin typeface="Times New Roman" pitchFamily="18" charset="0"/>
                    <a:cs typeface="Arial" pitchFamily="34" charset="0"/>
                  </a:defRPr>
                </a:lvl6pPr>
                <a:lvl7pPr marL="2595563" indent="-339725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33CC"/>
                  </a:buClr>
                  <a:buFont typeface="Wingdings" pitchFamily="2" charset="2"/>
                  <a:buChar char="Ø"/>
                  <a:defRPr>
                    <a:solidFill>
                      <a:schemeClr val="tx1"/>
                    </a:solidFill>
                    <a:latin typeface="Times New Roman" pitchFamily="18" charset="0"/>
                    <a:cs typeface="Arial" pitchFamily="34" charset="0"/>
                  </a:defRPr>
                </a:lvl7pPr>
                <a:lvl8pPr marL="3052763" indent="-339725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33CC"/>
                  </a:buClr>
                  <a:buFont typeface="Wingdings" pitchFamily="2" charset="2"/>
                  <a:buChar char="Ø"/>
                  <a:defRPr>
                    <a:solidFill>
                      <a:schemeClr val="tx1"/>
                    </a:solidFill>
                    <a:latin typeface="Times New Roman" pitchFamily="18" charset="0"/>
                    <a:cs typeface="Arial" pitchFamily="34" charset="0"/>
                  </a:defRPr>
                </a:lvl8pPr>
                <a:lvl9pPr marL="3509963" indent="-339725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33CC"/>
                  </a:buClr>
                  <a:buFont typeface="Wingdings" pitchFamily="2" charset="2"/>
                  <a:buChar char="Ø"/>
                  <a:defRPr>
                    <a:solidFill>
                      <a:schemeClr val="tx1"/>
                    </a:solidFill>
                    <a:latin typeface="Times New Roman" pitchFamily="18" charset="0"/>
                    <a:cs typeface="Arial" pitchFamily="34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FontTx/>
                  <a:buNone/>
                </a:pPr>
                <a:r>
                  <a:rPr lang="en-US" altLang="en-US" sz="1400">
                    <a:effectLst/>
                    <a:ea typeface="MS PGothic" pitchFamily="34" charset="-128"/>
                  </a:rPr>
                  <a:t>A.1</a:t>
                </a:r>
              </a:p>
            </p:txBody>
          </p:sp>
          <p:sp>
            <p:nvSpPr>
              <p:cNvPr id="84028" name="Text Box 121"/>
              <p:cNvSpPr txBox="1">
                <a:spLocks noChangeArrowheads="1"/>
              </p:cNvSpPr>
              <p:nvPr/>
            </p:nvSpPr>
            <p:spPr bwMode="auto">
              <a:xfrm>
                <a:off x="1897063" y="4190067"/>
                <a:ext cx="512762" cy="4482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rgbClr val="0033CC"/>
                  </a:buClr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pitchFamily="34" charset="0"/>
                  </a:defRPr>
                </a:lvl1pPr>
                <a:lvl2pPr marL="37931725" indent="-37474525" eaLnBrk="0" hangingPunct="0">
                  <a:spcBef>
                    <a:spcPct val="20000"/>
                  </a:spcBef>
                  <a:buClr>
                    <a:srgbClr val="0033CC"/>
                  </a:buClr>
                  <a:buFont typeface="Wingdings" pitchFamily="2" charset="2"/>
                  <a:buBlip>
                    <a:blip r:embed="rId2"/>
                  </a:buBlip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Arial" pitchFamily="34" charset="0"/>
                  </a:defRPr>
                </a:lvl2pPr>
                <a:lvl3pPr marL="1022350" indent="-350838" eaLnBrk="0" hangingPunct="0">
                  <a:spcBef>
                    <a:spcPct val="20000"/>
                  </a:spcBef>
                  <a:buClr>
                    <a:srgbClr val="0033CC"/>
                  </a:buClr>
                  <a:buFont typeface="Wingdings" pitchFamily="2" charset="2"/>
                  <a:buChar char="Ø"/>
                  <a:defRPr>
                    <a:solidFill>
                      <a:schemeClr val="tx1"/>
                    </a:solidFill>
                    <a:latin typeface="Times New Roman" pitchFamily="18" charset="0"/>
                    <a:cs typeface="Arial" pitchFamily="34" charset="0"/>
                  </a:defRPr>
                </a:lvl3pPr>
                <a:lvl4pPr marL="1339850" indent="-315913" eaLnBrk="0" hangingPunct="0">
                  <a:spcBef>
                    <a:spcPct val="20000"/>
                  </a:spcBef>
                  <a:buClr>
                    <a:srgbClr val="0033CC"/>
                  </a:buClr>
                  <a:buFont typeface="Wingdings" pitchFamily="2" charset="2"/>
                  <a:buChar char="Ø"/>
                  <a:defRPr>
                    <a:solidFill>
                      <a:schemeClr val="tx1"/>
                    </a:solidFill>
                    <a:latin typeface="Times New Roman" pitchFamily="18" charset="0"/>
                    <a:cs typeface="Arial" pitchFamily="34" charset="0"/>
                  </a:defRPr>
                </a:lvl4pPr>
                <a:lvl5pPr marL="1681163" indent="-339725" eaLnBrk="0" hangingPunct="0">
                  <a:spcBef>
                    <a:spcPct val="20000"/>
                  </a:spcBef>
                  <a:buClr>
                    <a:srgbClr val="0033CC"/>
                  </a:buClr>
                  <a:buFont typeface="Wingdings" pitchFamily="2" charset="2"/>
                  <a:buChar char="Ø"/>
                  <a:defRPr>
                    <a:solidFill>
                      <a:schemeClr val="tx1"/>
                    </a:solidFill>
                    <a:latin typeface="Times New Roman" pitchFamily="18" charset="0"/>
                    <a:cs typeface="Arial" pitchFamily="34" charset="0"/>
                  </a:defRPr>
                </a:lvl5pPr>
                <a:lvl6pPr marL="2138363" indent="-339725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33CC"/>
                  </a:buClr>
                  <a:buFont typeface="Wingdings" pitchFamily="2" charset="2"/>
                  <a:buChar char="Ø"/>
                  <a:defRPr>
                    <a:solidFill>
                      <a:schemeClr val="tx1"/>
                    </a:solidFill>
                    <a:latin typeface="Times New Roman" pitchFamily="18" charset="0"/>
                    <a:cs typeface="Arial" pitchFamily="34" charset="0"/>
                  </a:defRPr>
                </a:lvl6pPr>
                <a:lvl7pPr marL="2595563" indent="-339725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33CC"/>
                  </a:buClr>
                  <a:buFont typeface="Wingdings" pitchFamily="2" charset="2"/>
                  <a:buChar char="Ø"/>
                  <a:defRPr>
                    <a:solidFill>
                      <a:schemeClr val="tx1"/>
                    </a:solidFill>
                    <a:latin typeface="Times New Roman" pitchFamily="18" charset="0"/>
                    <a:cs typeface="Arial" pitchFamily="34" charset="0"/>
                  </a:defRPr>
                </a:lvl7pPr>
                <a:lvl8pPr marL="3052763" indent="-339725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33CC"/>
                  </a:buClr>
                  <a:buFont typeface="Wingdings" pitchFamily="2" charset="2"/>
                  <a:buChar char="Ø"/>
                  <a:defRPr>
                    <a:solidFill>
                      <a:schemeClr val="tx1"/>
                    </a:solidFill>
                    <a:latin typeface="Times New Roman" pitchFamily="18" charset="0"/>
                    <a:cs typeface="Arial" pitchFamily="34" charset="0"/>
                  </a:defRPr>
                </a:lvl8pPr>
                <a:lvl9pPr marL="3509963" indent="-339725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33CC"/>
                  </a:buClr>
                  <a:buFont typeface="Wingdings" pitchFamily="2" charset="2"/>
                  <a:buChar char="Ø"/>
                  <a:defRPr>
                    <a:solidFill>
                      <a:schemeClr val="tx1"/>
                    </a:solidFill>
                    <a:latin typeface="Times New Roman" pitchFamily="18" charset="0"/>
                    <a:cs typeface="Arial" pitchFamily="34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FontTx/>
                  <a:buNone/>
                </a:pPr>
                <a:r>
                  <a:rPr lang="en-US" altLang="en-US" sz="1400">
                    <a:effectLst/>
                    <a:ea typeface="MS PGothic" pitchFamily="34" charset="-128"/>
                  </a:rPr>
                  <a:t>A.3</a:t>
                </a:r>
              </a:p>
            </p:txBody>
          </p:sp>
          <p:sp>
            <p:nvSpPr>
              <p:cNvPr id="84029" name="Text Box 129"/>
              <p:cNvSpPr txBox="1">
                <a:spLocks noChangeArrowheads="1"/>
              </p:cNvSpPr>
              <p:nvPr/>
            </p:nvSpPr>
            <p:spPr bwMode="auto">
              <a:xfrm>
                <a:off x="685800" y="3506041"/>
                <a:ext cx="498475" cy="44823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rgbClr val="0033CC"/>
                  </a:buClr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pitchFamily="34" charset="0"/>
                  </a:defRPr>
                </a:lvl1pPr>
                <a:lvl2pPr marL="37931725" indent="-37474525" eaLnBrk="0" hangingPunct="0">
                  <a:spcBef>
                    <a:spcPct val="20000"/>
                  </a:spcBef>
                  <a:buClr>
                    <a:srgbClr val="0033CC"/>
                  </a:buClr>
                  <a:buFont typeface="Wingdings" pitchFamily="2" charset="2"/>
                  <a:buBlip>
                    <a:blip r:embed="rId2"/>
                  </a:buBlip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Arial" pitchFamily="34" charset="0"/>
                  </a:defRPr>
                </a:lvl2pPr>
                <a:lvl3pPr marL="1022350" indent="-350838" eaLnBrk="0" hangingPunct="0">
                  <a:spcBef>
                    <a:spcPct val="20000"/>
                  </a:spcBef>
                  <a:buClr>
                    <a:srgbClr val="0033CC"/>
                  </a:buClr>
                  <a:buFont typeface="Wingdings" pitchFamily="2" charset="2"/>
                  <a:buChar char="Ø"/>
                  <a:defRPr>
                    <a:solidFill>
                      <a:schemeClr val="tx1"/>
                    </a:solidFill>
                    <a:latin typeface="Times New Roman" pitchFamily="18" charset="0"/>
                    <a:cs typeface="Arial" pitchFamily="34" charset="0"/>
                  </a:defRPr>
                </a:lvl3pPr>
                <a:lvl4pPr marL="1339850" indent="-315913" eaLnBrk="0" hangingPunct="0">
                  <a:spcBef>
                    <a:spcPct val="20000"/>
                  </a:spcBef>
                  <a:buClr>
                    <a:srgbClr val="0033CC"/>
                  </a:buClr>
                  <a:buFont typeface="Wingdings" pitchFamily="2" charset="2"/>
                  <a:buChar char="Ø"/>
                  <a:defRPr>
                    <a:solidFill>
                      <a:schemeClr val="tx1"/>
                    </a:solidFill>
                    <a:latin typeface="Times New Roman" pitchFamily="18" charset="0"/>
                    <a:cs typeface="Arial" pitchFamily="34" charset="0"/>
                  </a:defRPr>
                </a:lvl4pPr>
                <a:lvl5pPr marL="1681163" indent="-339725" eaLnBrk="0" hangingPunct="0">
                  <a:spcBef>
                    <a:spcPct val="20000"/>
                  </a:spcBef>
                  <a:buClr>
                    <a:srgbClr val="0033CC"/>
                  </a:buClr>
                  <a:buFont typeface="Wingdings" pitchFamily="2" charset="2"/>
                  <a:buChar char="Ø"/>
                  <a:defRPr>
                    <a:solidFill>
                      <a:schemeClr val="tx1"/>
                    </a:solidFill>
                    <a:latin typeface="Times New Roman" pitchFamily="18" charset="0"/>
                    <a:cs typeface="Arial" pitchFamily="34" charset="0"/>
                  </a:defRPr>
                </a:lvl5pPr>
                <a:lvl6pPr marL="2138363" indent="-339725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33CC"/>
                  </a:buClr>
                  <a:buFont typeface="Wingdings" pitchFamily="2" charset="2"/>
                  <a:buChar char="Ø"/>
                  <a:defRPr>
                    <a:solidFill>
                      <a:schemeClr val="tx1"/>
                    </a:solidFill>
                    <a:latin typeface="Times New Roman" pitchFamily="18" charset="0"/>
                    <a:cs typeface="Arial" pitchFamily="34" charset="0"/>
                  </a:defRPr>
                </a:lvl6pPr>
                <a:lvl7pPr marL="2595563" indent="-339725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33CC"/>
                  </a:buClr>
                  <a:buFont typeface="Wingdings" pitchFamily="2" charset="2"/>
                  <a:buChar char="Ø"/>
                  <a:defRPr>
                    <a:solidFill>
                      <a:schemeClr val="tx1"/>
                    </a:solidFill>
                    <a:latin typeface="Times New Roman" pitchFamily="18" charset="0"/>
                    <a:cs typeface="Arial" pitchFamily="34" charset="0"/>
                  </a:defRPr>
                </a:lvl7pPr>
                <a:lvl8pPr marL="3052763" indent="-339725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33CC"/>
                  </a:buClr>
                  <a:buFont typeface="Wingdings" pitchFamily="2" charset="2"/>
                  <a:buChar char="Ø"/>
                  <a:defRPr>
                    <a:solidFill>
                      <a:schemeClr val="tx1"/>
                    </a:solidFill>
                    <a:latin typeface="Times New Roman" pitchFamily="18" charset="0"/>
                    <a:cs typeface="Arial" pitchFamily="34" charset="0"/>
                  </a:defRPr>
                </a:lvl8pPr>
                <a:lvl9pPr marL="3509963" indent="-339725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33CC"/>
                  </a:buClr>
                  <a:buFont typeface="Wingdings" pitchFamily="2" charset="2"/>
                  <a:buChar char="Ø"/>
                  <a:defRPr>
                    <a:solidFill>
                      <a:schemeClr val="tx1"/>
                    </a:solidFill>
                    <a:latin typeface="Times New Roman" pitchFamily="18" charset="0"/>
                    <a:cs typeface="Arial" pitchFamily="34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FontTx/>
                  <a:buNone/>
                </a:pPr>
                <a:r>
                  <a:rPr lang="en-US" altLang="en-US" sz="1400">
                    <a:effectLst/>
                    <a:ea typeface="MS PGothic" pitchFamily="34" charset="-128"/>
                  </a:rPr>
                  <a:t>B.1</a:t>
                </a:r>
              </a:p>
            </p:txBody>
          </p:sp>
          <p:sp>
            <p:nvSpPr>
              <p:cNvPr id="84030" name="AutoShape 107"/>
              <p:cNvSpPr>
                <a:spLocks noChangeArrowheads="1"/>
              </p:cNvSpPr>
              <p:nvPr/>
            </p:nvSpPr>
            <p:spPr bwMode="auto">
              <a:xfrm>
                <a:off x="1752600" y="4258733"/>
                <a:ext cx="220663" cy="169333"/>
              </a:xfrm>
              <a:prstGeom prst="triangle">
                <a:avLst>
                  <a:gd name="adj" fmla="val 50000"/>
                </a:avLst>
              </a:prstGeom>
              <a:solidFill>
                <a:srgbClr val="000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rgbClr val="0033CC"/>
                  </a:buClr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pitchFamily="34" charset="0"/>
                  </a:defRPr>
                </a:lvl1pPr>
                <a:lvl2pPr marL="37931725" indent="-37474525" eaLnBrk="0" hangingPunct="0">
                  <a:spcBef>
                    <a:spcPct val="20000"/>
                  </a:spcBef>
                  <a:buClr>
                    <a:srgbClr val="0033CC"/>
                  </a:buClr>
                  <a:buFont typeface="Wingdings" pitchFamily="2" charset="2"/>
                  <a:buBlip>
                    <a:blip r:embed="rId2"/>
                  </a:buBlip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Arial" pitchFamily="34" charset="0"/>
                  </a:defRPr>
                </a:lvl2pPr>
                <a:lvl3pPr marL="1022350" indent="-350838" eaLnBrk="0" hangingPunct="0">
                  <a:spcBef>
                    <a:spcPct val="20000"/>
                  </a:spcBef>
                  <a:buClr>
                    <a:srgbClr val="0033CC"/>
                  </a:buClr>
                  <a:buFont typeface="Wingdings" pitchFamily="2" charset="2"/>
                  <a:buChar char="Ø"/>
                  <a:defRPr>
                    <a:solidFill>
                      <a:schemeClr val="tx1"/>
                    </a:solidFill>
                    <a:latin typeface="Times New Roman" pitchFamily="18" charset="0"/>
                    <a:cs typeface="Arial" pitchFamily="34" charset="0"/>
                  </a:defRPr>
                </a:lvl3pPr>
                <a:lvl4pPr marL="1339850" indent="-315913" eaLnBrk="0" hangingPunct="0">
                  <a:spcBef>
                    <a:spcPct val="20000"/>
                  </a:spcBef>
                  <a:buClr>
                    <a:srgbClr val="0033CC"/>
                  </a:buClr>
                  <a:buFont typeface="Wingdings" pitchFamily="2" charset="2"/>
                  <a:buChar char="Ø"/>
                  <a:defRPr>
                    <a:solidFill>
                      <a:schemeClr val="tx1"/>
                    </a:solidFill>
                    <a:latin typeface="Times New Roman" pitchFamily="18" charset="0"/>
                    <a:cs typeface="Arial" pitchFamily="34" charset="0"/>
                  </a:defRPr>
                </a:lvl4pPr>
                <a:lvl5pPr marL="1681163" indent="-339725" eaLnBrk="0" hangingPunct="0">
                  <a:spcBef>
                    <a:spcPct val="20000"/>
                  </a:spcBef>
                  <a:buClr>
                    <a:srgbClr val="0033CC"/>
                  </a:buClr>
                  <a:buFont typeface="Wingdings" pitchFamily="2" charset="2"/>
                  <a:buChar char="Ø"/>
                  <a:defRPr>
                    <a:solidFill>
                      <a:schemeClr val="tx1"/>
                    </a:solidFill>
                    <a:latin typeface="Times New Roman" pitchFamily="18" charset="0"/>
                    <a:cs typeface="Arial" pitchFamily="34" charset="0"/>
                  </a:defRPr>
                </a:lvl5pPr>
                <a:lvl6pPr marL="2138363" indent="-339725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33CC"/>
                  </a:buClr>
                  <a:buFont typeface="Wingdings" pitchFamily="2" charset="2"/>
                  <a:buChar char="Ø"/>
                  <a:defRPr>
                    <a:solidFill>
                      <a:schemeClr val="tx1"/>
                    </a:solidFill>
                    <a:latin typeface="Times New Roman" pitchFamily="18" charset="0"/>
                    <a:cs typeface="Arial" pitchFamily="34" charset="0"/>
                  </a:defRPr>
                </a:lvl6pPr>
                <a:lvl7pPr marL="2595563" indent="-339725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33CC"/>
                  </a:buClr>
                  <a:buFont typeface="Wingdings" pitchFamily="2" charset="2"/>
                  <a:buChar char="Ø"/>
                  <a:defRPr>
                    <a:solidFill>
                      <a:schemeClr val="tx1"/>
                    </a:solidFill>
                    <a:latin typeface="Times New Roman" pitchFamily="18" charset="0"/>
                    <a:cs typeface="Arial" pitchFamily="34" charset="0"/>
                  </a:defRPr>
                </a:lvl7pPr>
                <a:lvl8pPr marL="3052763" indent="-339725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33CC"/>
                  </a:buClr>
                  <a:buFont typeface="Wingdings" pitchFamily="2" charset="2"/>
                  <a:buChar char="Ø"/>
                  <a:defRPr>
                    <a:solidFill>
                      <a:schemeClr val="tx1"/>
                    </a:solidFill>
                    <a:latin typeface="Times New Roman" pitchFamily="18" charset="0"/>
                    <a:cs typeface="Arial" pitchFamily="34" charset="0"/>
                  </a:defRPr>
                </a:lvl8pPr>
                <a:lvl9pPr marL="3509963" indent="-339725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33CC"/>
                  </a:buClr>
                  <a:buFont typeface="Wingdings" pitchFamily="2" charset="2"/>
                  <a:buChar char="Ø"/>
                  <a:defRPr>
                    <a:solidFill>
                      <a:schemeClr val="tx1"/>
                    </a:solidFill>
                    <a:latin typeface="Times New Roman" pitchFamily="18" charset="0"/>
                    <a:cs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en-US" altLang="en-US" sz="1800">
                  <a:effectLst/>
                  <a:ea typeface="MS PGothic" pitchFamily="34" charset="-128"/>
                </a:endParaRPr>
              </a:p>
            </p:txBody>
          </p:sp>
          <p:sp>
            <p:nvSpPr>
              <p:cNvPr id="84031" name="Oval 108"/>
              <p:cNvSpPr>
                <a:spLocks noChangeArrowheads="1"/>
              </p:cNvSpPr>
              <p:nvPr/>
            </p:nvSpPr>
            <p:spPr bwMode="auto">
              <a:xfrm>
                <a:off x="1052512" y="4955977"/>
                <a:ext cx="166688" cy="169333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rgbClr val="0033CC"/>
                  </a:buClr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pitchFamily="34" charset="0"/>
                  </a:defRPr>
                </a:lvl1pPr>
                <a:lvl2pPr marL="37931725" indent="-37474525" eaLnBrk="0" hangingPunct="0">
                  <a:spcBef>
                    <a:spcPct val="20000"/>
                  </a:spcBef>
                  <a:buClr>
                    <a:srgbClr val="0033CC"/>
                  </a:buClr>
                  <a:buFont typeface="Wingdings" pitchFamily="2" charset="2"/>
                  <a:buBlip>
                    <a:blip r:embed="rId2"/>
                  </a:buBlip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Arial" pitchFamily="34" charset="0"/>
                  </a:defRPr>
                </a:lvl2pPr>
                <a:lvl3pPr marL="1022350" indent="-350838" eaLnBrk="0" hangingPunct="0">
                  <a:spcBef>
                    <a:spcPct val="20000"/>
                  </a:spcBef>
                  <a:buClr>
                    <a:srgbClr val="0033CC"/>
                  </a:buClr>
                  <a:buFont typeface="Wingdings" pitchFamily="2" charset="2"/>
                  <a:buChar char="Ø"/>
                  <a:defRPr>
                    <a:solidFill>
                      <a:schemeClr val="tx1"/>
                    </a:solidFill>
                    <a:latin typeface="Times New Roman" pitchFamily="18" charset="0"/>
                    <a:cs typeface="Arial" pitchFamily="34" charset="0"/>
                  </a:defRPr>
                </a:lvl3pPr>
                <a:lvl4pPr marL="1339850" indent="-315913" eaLnBrk="0" hangingPunct="0">
                  <a:spcBef>
                    <a:spcPct val="20000"/>
                  </a:spcBef>
                  <a:buClr>
                    <a:srgbClr val="0033CC"/>
                  </a:buClr>
                  <a:buFont typeface="Wingdings" pitchFamily="2" charset="2"/>
                  <a:buChar char="Ø"/>
                  <a:defRPr>
                    <a:solidFill>
                      <a:schemeClr val="tx1"/>
                    </a:solidFill>
                    <a:latin typeface="Times New Roman" pitchFamily="18" charset="0"/>
                    <a:cs typeface="Arial" pitchFamily="34" charset="0"/>
                  </a:defRPr>
                </a:lvl4pPr>
                <a:lvl5pPr marL="1681163" indent="-339725" eaLnBrk="0" hangingPunct="0">
                  <a:spcBef>
                    <a:spcPct val="20000"/>
                  </a:spcBef>
                  <a:buClr>
                    <a:srgbClr val="0033CC"/>
                  </a:buClr>
                  <a:buFont typeface="Wingdings" pitchFamily="2" charset="2"/>
                  <a:buChar char="Ø"/>
                  <a:defRPr>
                    <a:solidFill>
                      <a:schemeClr val="tx1"/>
                    </a:solidFill>
                    <a:latin typeface="Times New Roman" pitchFamily="18" charset="0"/>
                    <a:cs typeface="Arial" pitchFamily="34" charset="0"/>
                  </a:defRPr>
                </a:lvl5pPr>
                <a:lvl6pPr marL="2138363" indent="-339725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33CC"/>
                  </a:buClr>
                  <a:buFont typeface="Wingdings" pitchFamily="2" charset="2"/>
                  <a:buChar char="Ø"/>
                  <a:defRPr>
                    <a:solidFill>
                      <a:schemeClr val="tx1"/>
                    </a:solidFill>
                    <a:latin typeface="Times New Roman" pitchFamily="18" charset="0"/>
                    <a:cs typeface="Arial" pitchFamily="34" charset="0"/>
                  </a:defRPr>
                </a:lvl6pPr>
                <a:lvl7pPr marL="2595563" indent="-339725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33CC"/>
                  </a:buClr>
                  <a:buFont typeface="Wingdings" pitchFamily="2" charset="2"/>
                  <a:buChar char="Ø"/>
                  <a:defRPr>
                    <a:solidFill>
                      <a:schemeClr val="tx1"/>
                    </a:solidFill>
                    <a:latin typeface="Times New Roman" pitchFamily="18" charset="0"/>
                    <a:cs typeface="Arial" pitchFamily="34" charset="0"/>
                  </a:defRPr>
                </a:lvl7pPr>
                <a:lvl8pPr marL="3052763" indent="-339725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33CC"/>
                  </a:buClr>
                  <a:buFont typeface="Wingdings" pitchFamily="2" charset="2"/>
                  <a:buChar char="Ø"/>
                  <a:defRPr>
                    <a:solidFill>
                      <a:schemeClr val="tx1"/>
                    </a:solidFill>
                    <a:latin typeface="Times New Roman" pitchFamily="18" charset="0"/>
                    <a:cs typeface="Arial" pitchFamily="34" charset="0"/>
                  </a:defRPr>
                </a:lvl8pPr>
                <a:lvl9pPr marL="3509963" indent="-339725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33CC"/>
                  </a:buClr>
                  <a:buFont typeface="Wingdings" pitchFamily="2" charset="2"/>
                  <a:buChar char="Ø"/>
                  <a:defRPr>
                    <a:solidFill>
                      <a:schemeClr val="tx1"/>
                    </a:solidFill>
                    <a:latin typeface="Times New Roman" pitchFamily="18" charset="0"/>
                    <a:cs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en-US" altLang="en-US" sz="1800">
                  <a:effectLst/>
                  <a:ea typeface="MS PGothic" pitchFamily="34" charset="-128"/>
                </a:endParaRPr>
              </a:p>
            </p:txBody>
          </p:sp>
          <p:cxnSp>
            <p:nvCxnSpPr>
              <p:cNvPr id="84032" name="AutoShape 110"/>
              <p:cNvCxnSpPr>
                <a:cxnSpLocks noChangeShapeType="1"/>
                <a:stCxn id="84033" idx="1"/>
                <a:endCxn id="84031" idx="6"/>
              </p:cNvCxnSpPr>
              <p:nvPr/>
            </p:nvCxnSpPr>
            <p:spPr bwMode="auto">
              <a:xfrm rot="10800000" flipV="1">
                <a:off x="1219201" y="5023710"/>
                <a:ext cx="588963" cy="16933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 type="none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84033" name="AutoShape 114"/>
              <p:cNvSpPr>
                <a:spLocks noChangeArrowheads="1"/>
              </p:cNvSpPr>
              <p:nvPr/>
            </p:nvSpPr>
            <p:spPr bwMode="auto">
              <a:xfrm>
                <a:off x="1752600" y="4939044"/>
                <a:ext cx="222250" cy="169333"/>
              </a:xfrm>
              <a:prstGeom prst="triangle">
                <a:avLst>
                  <a:gd name="adj" fmla="val 50000"/>
                </a:avLst>
              </a:prstGeom>
              <a:solidFill>
                <a:srgbClr val="000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rgbClr val="0033CC"/>
                  </a:buClr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pitchFamily="34" charset="0"/>
                  </a:defRPr>
                </a:lvl1pPr>
                <a:lvl2pPr marL="37931725" indent="-37474525" eaLnBrk="0" hangingPunct="0">
                  <a:spcBef>
                    <a:spcPct val="20000"/>
                  </a:spcBef>
                  <a:buClr>
                    <a:srgbClr val="0033CC"/>
                  </a:buClr>
                  <a:buFont typeface="Wingdings" pitchFamily="2" charset="2"/>
                  <a:buBlip>
                    <a:blip r:embed="rId2"/>
                  </a:buBlip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Arial" pitchFamily="34" charset="0"/>
                  </a:defRPr>
                </a:lvl2pPr>
                <a:lvl3pPr marL="1022350" indent="-350838" eaLnBrk="0" hangingPunct="0">
                  <a:spcBef>
                    <a:spcPct val="20000"/>
                  </a:spcBef>
                  <a:buClr>
                    <a:srgbClr val="0033CC"/>
                  </a:buClr>
                  <a:buFont typeface="Wingdings" pitchFamily="2" charset="2"/>
                  <a:buChar char="Ø"/>
                  <a:defRPr>
                    <a:solidFill>
                      <a:schemeClr val="tx1"/>
                    </a:solidFill>
                    <a:latin typeface="Times New Roman" pitchFamily="18" charset="0"/>
                    <a:cs typeface="Arial" pitchFamily="34" charset="0"/>
                  </a:defRPr>
                </a:lvl3pPr>
                <a:lvl4pPr marL="1339850" indent="-315913" eaLnBrk="0" hangingPunct="0">
                  <a:spcBef>
                    <a:spcPct val="20000"/>
                  </a:spcBef>
                  <a:buClr>
                    <a:srgbClr val="0033CC"/>
                  </a:buClr>
                  <a:buFont typeface="Wingdings" pitchFamily="2" charset="2"/>
                  <a:buChar char="Ø"/>
                  <a:defRPr>
                    <a:solidFill>
                      <a:schemeClr val="tx1"/>
                    </a:solidFill>
                    <a:latin typeface="Times New Roman" pitchFamily="18" charset="0"/>
                    <a:cs typeface="Arial" pitchFamily="34" charset="0"/>
                  </a:defRPr>
                </a:lvl4pPr>
                <a:lvl5pPr marL="1681163" indent="-339725" eaLnBrk="0" hangingPunct="0">
                  <a:spcBef>
                    <a:spcPct val="20000"/>
                  </a:spcBef>
                  <a:buClr>
                    <a:srgbClr val="0033CC"/>
                  </a:buClr>
                  <a:buFont typeface="Wingdings" pitchFamily="2" charset="2"/>
                  <a:buChar char="Ø"/>
                  <a:defRPr>
                    <a:solidFill>
                      <a:schemeClr val="tx1"/>
                    </a:solidFill>
                    <a:latin typeface="Times New Roman" pitchFamily="18" charset="0"/>
                    <a:cs typeface="Arial" pitchFamily="34" charset="0"/>
                  </a:defRPr>
                </a:lvl5pPr>
                <a:lvl6pPr marL="2138363" indent="-339725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33CC"/>
                  </a:buClr>
                  <a:buFont typeface="Wingdings" pitchFamily="2" charset="2"/>
                  <a:buChar char="Ø"/>
                  <a:defRPr>
                    <a:solidFill>
                      <a:schemeClr val="tx1"/>
                    </a:solidFill>
                    <a:latin typeface="Times New Roman" pitchFamily="18" charset="0"/>
                    <a:cs typeface="Arial" pitchFamily="34" charset="0"/>
                  </a:defRPr>
                </a:lvl6pPr>
                <a:lvl7pPr marL="2595563" indent="-339725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33CC"/>
                  </a:buClr>
                  <a:buFont typeface="Wingdings" pitchFamily="2" charset="2"/>
                  <a:buChar char="Ø"/>
                  <a:defRPr>
                    <a:solidFill>
                      <a:schemeClr val="tx1"/>
                    </a:solidFill>
                    <a:latin typeface="Times New Roman" pitchFamily="18" charset="0"/>
                    <a:cs typeface="Arial" pitchFamily="34" charset="0"/>
                  </a:defRPr>
                </a:lvl7pPr>
                <a:lvl8pPr marL="3052763" indent="-339725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33CC"/>
                  </a:buClr>
                  <a:buFont typeface="Wingdings" pitchFamily="2" charset="2"/>
                  <a:buChar char="Ø"/>
                  <a:defRPr>
                    <a:solidFill>
                      <a:schemeClr val="tx1"/>
                    </a:solidFill>
                    <a:latin typeface="Times New Roman" pitchFamily="18" charset="0"/>
                    <a:cs typeface="Arial" pitchFamily="34" charset="0"/>
                  </a:defRPr>
                </a:lvl8pPr>
                <a:lvl9pPr marL="3509963" indent="-339725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33CC"/>
                  </a:buClr>
                  <a:buFont typeface="Wingdings" pitchFamily="2" charset="2"/>
                  <a:buChar char="Ø"/>
                  <a:defRPr>
                    <a:solidFill>
                      <a:schemeClr val="tx1"/>
                    </a:solidFill>
                    <a:latin typeface="Times New Roman" pitchFamily="18" charset="0"/>
                    <a:cs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en-US" altLang="en-US" sz="1800">
                  <a:effectLst/>
                  <a:ea typeface="MS PGothic" pitchFamily="34" charset="-128"/>
                </a:endParaRPr>
              </a:p>
            </p:txBody>
          </p:sp>
          <p:sp>
            <p:nvSpPr>
              <p:cNvPr id="84034" name="Text Box 123"/>
              <p:cNvSpPr txBox="1">
                <a:spLocks noChangeArrowheads="1"/>
              </p:cNvSpPr>
              <p:nvPr/>
            </p:nvSpPr>
            <p:spPr bwMode="auto">
              <a:xfrm>
                <a:off x="1981200" y="4876428"/>
                <a:ext cx="496888" cy="4482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rgbClr val="0033CC"/>
                  </a:buClr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pitchFamily="34" charset="0"/>
                  </a:defRPr>
                </a:lvl1pPr>
                <a:lvl2pPr marL="37931725" indent="-37474525" eaLnBrk="0" hangingPunct="0">
                  <a:spcBef>
                    <a:spcPct val="20000"/>
                  </a:spcBef>
                  <a:buClr>
                    <a:srgbClr val="0033CC"/>
                  </a:buClr>
                  <a:buFont typeface="Wingdings" pitchFamily="2" charset="2"/>
                  <a:buBlip>
                    <a:blip r:embed="rId2"/>
                  </a:buBlip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Arial" pitchFamily="34" charset="0"/>
                  </a:defRPr>
                </a:lvl2pPr>
                <a:lvl3pPr marL="1022350" indent="-350838" eaLnBrk="0" hangingPunct="0">
                  <a:spcBef>
                    <a:spcPct val="20000"/>
                  </a:spcBef>
                  <a:buClr>
                    <a:srgbClr val="0033CC"/>
                  </a:buClr>
                  <a:buFont typeface="Wingdings" pitchFamily="2" charset="2"/>
                  <a:buChar char="Ø"/>
                  <a:defRPr>
                    <a:solidFill>
                      <a:schemeClr val="tx1"/>
                    </a:solidFill>
                    <a:latin typeface="Times New Roman" pitchFamily="18" charset="0"/>
                    <a:cs typeface="Arial" pitchFamily="34" charset="0"/>
                  </a:defRPr>
                </a:lvl3pPr>
                <a:lvl4pPr marL="1339850" indent="-315913" eaLnBrk="0" hangingPunct="0">
                  <a:spcBef>
                    <a:spcPct val="20000"/>
                  </a:spcBef>
                  <a:buClr>
                    <a:srgbClr val="0033CC"/>
                  </a:buClr>
                  <a:buFont typeface="Wingdings" pitchFamily="2" charset="2"/>
                  <a:buChar char="Ø"/>
                  <a:defRPr>
                    <a:solidFill>
                      <a:schemeClr val="tx1"/>
                    </a:solidFill>
                    <a:latin typeface="Times New Roman" pitchFamily="18" charset="0"/>
                    <a:cs typeface="Arial" pitchFamily="34" charset="0"/>
                  </a:defRPr>
                </a:lvl4pPr>
                <a:lvl5pPr marL="1681163" indent="-339725" eaLnBrk="0" hangingPunct="0">
                  <a:spcBef>
                    <a:spcPct val="20000"/>
                  </a:spcBef>
                  <a:buClr>
                    <a:srgbClr val="0033CC"/>
                  </a:buClr>
                  <a:buFont typeface="Wingdings" pitchFamily="2" charset="2"/>
                  <a:buChar char="Ø"/>
                  <a:defRPr>
                    <a:solidFill>
                      <a:schemeClr val="tx1"/>
                    </a:solidFill>
                    <a:latin typeface="Times New Roman" pitchFamily="18" charset="0"/>
                    <a:cs typeface="Arial" pitchFamily="34" charset="0"/>
                  </a:defRPr>
                </a:lvl5pPr>
                <a:lvl6pPr marL="2138363" indent="-339725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33CC"/>
                  </a:buClr>
                  <a:buFont typeface="Wingdings" pitchFamily="2" charset="2"/>
                  <a:buChar char="Ø"/>
                  <a:defRPr>
                    <a:solidFill>
                      <a:schemeClr val="tx1"/>
                    </a:solidFill>
                    <a:latin typeface="Times New Roman" pitchFamily="18" charset="0"/>
                    <a:cs typeface="Arial" pitchFamily="34" charset="0"/>
                  </a:defRPr>
                </a:lvl6pPr>
                <a:lvl7pPr marL="2595563" indent="-339725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33CC"/>
                  </a:buClr>
                  <a:buFont typeface="Wingdings" pitchFamily="2" charset="2"/>
                  <a:buChar char="Ø"/>
                  <a:defRPr>
                    <a:solidFill>
                      <a:schemeClr val="tx1"/>
                    </a:solidFill>
                    <a:latin typeface="Times New Roman" pitchFamily="18" charset="0"/>
                    <a:cs typeface="Arial" pitchFamily="34" charset="0"/>
                  </a:defRPr>
                </a:lvl7pPr>
                <a:lvl8pPr marL="3052763" indent="-339725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33CC"/>
                  </a:buClr>
                  <a:buFont typeface="Wingdings" pitchFamily="2" charset="2"/>
                  <a:buChar char="Ø"/>
                  <a:defRPr>
                    <a:solidFill>
                      <a:schemeClr val="tx1"/>
                    </a:solidFill>
                    <a:latin typeface="Times New Roman" pitchFamily="18" charset="0"/>
                    <a:cs typeface="Arial" pitchFamily="34" charset="0"/>
                  </a:defRPr>
                </a:lvl8pPr>
                <a:lvl9pPr marL="3509963" indent="-339725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33CC"/>
                  </a:buClr>
                  <a:buFont typeface="Wingdings" pitchFamily="2" charset="2"/>
                  <a:buChar char="Ø"/>
                  <a:defRPr>
                    <a:solidFill>
                      <a:schemeClr val="tx1"/>
                    </a:solidFill>
                    <a:latin typeface="Times New Roman" pitchFamily="18" charset="0"/>
                    <a:cs typeface="Arial" pitchFamily="34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FontTx/>
                  <a:buNone/>
                </a:pPr>
                <a:r>
                  <a:rPr lang="en-US" altLang="en-US" sz="1400">
                    <a:effectLst/>
                    <a:ea typeface="MS PGothic" pitchFamily="34" charset="-128"/>
                  </a:rPr>
                  <a:t>A.2</a:t>
                </a:r>
              </a:p>
            </p:txBody>
          </p:sp>
          <p:sp>
            <p:nvSpPr>
              <p:cNvPr id="84035" name="Text Box 129"/>
              <p:cNvSpPr txBox="1">
                <a:spLocks noChangeArrowheads="1"/>
              </p:cNvSpPr>
              <p:nvPr/>
            </p:nvSpPr>
            <p:spPr bwMode="auto">
              <a:xfrm>
                <a:off x="644525" y="4878761"/>
                <a:ext cx="498475" cy="44823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rgbClr val="0033CC"/>
                  </a:buClr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pitchFamily="34" charset="0"/>
                  </a:defRPr>
                </a:lvl1pPr>
                <a:lvl2pPr marL="37931725" indent="-37474525" eaLnBrk="0" hangingPunct="0">
                  <a:spcBef>
                    <a:spcPct val="20000"/>
                  </a:spcBef>
                  <a:buClr>
                    <a:srgbClr val="0033CC"/>
                  </a:buClr>
                  <a:buFont typeface="Wingdings" pitchFamily="2" charset="2"/>
                  <a:buBlip>
                    <a:blip r:embed="rId2"/>
                  </a:buBlip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Arial" pitchFamily="34" charset="0"/>
                  </a:defRPr>
                </a:lvl2pPr>
                <a:lvl3pPr marL="1022350" indent="-350838" eaLnBrk="0" hangingPunct="0">
                  <a:spcBef>
                    <a:spcPct val="20000"/>
                  </a:spcBef>
                  <a:buClr>
                    <a:srgbClr val="0033CC"/>
                  </a:buClr>
                  <a:buFont typeface="Wingdings" pitchFamily="2" charset="2"/>
                  <a:buChar char="Ø"/>
                  <a:defRPr>
                    <a:solidFill>
                      <a:schemeClr val="tx1"/>
                    </a:solidFill>
                    <a:latin typeface="Times New Roman" pitchFamily="18" charset="0"/>
                    <a:cs typeface="Arial" pitchFamily="34" charset="0"/>
                  </a:defRPr>
                </a:lvl3pPr>
                <a:lvl4pPr marL="1339850" indent="-315913" eaLnBrk="0" hangingPunct="0">
                  <a:spcBef>
                    <a:spcPct val="20000"/>
                  </a:spcBef>
                  <a:buClr>
                    <a:srgbClr val="0033CC"/>
                  </a:buClr>
                  <a:buFont typeface="Wingdings" pitchFamily="2" charset="2"/>
                  <a:buChar char="Ø"/>
                  <a:defRPr>
                    <a:solidFill>
                      <a:schemeClr val="tx1"/>
                    </a:solidFill>
                    <a:latin typeface="Times New Roman" pitchFamily="18" charset="0"/>
                    <a:cs typeface="Arial" pitchFamily="34" charset="0"/>
                  </a:defRPr>
                </a:lvl4pPr>
                <a:lvl5pPr marL="1681163" indent="-339725" eaLnBrk="0" hangingPunct="0">
                  <a:spcBef>
                    <a:spcPct val="20000"/>
                  </a:spcBef>
                  <a:buClr>
                    <a:srgbClr val="0033CC"/>
                  </a:buClr>
                  <a:buFont typeface="Wingdings" pitchFamily="2" charset="2"/>
                  <a:buChar char="Ø"/>
                  <a:defRPr>
                    <a:solidFill>
                      <a:schemeClr val="tx1"/>
                    </a:solidFill>
                    <a:latin typeface="Times New Roman" pitchFamily="18" charset="0"/>
                    <a:cs typeface="Arial" pitchFamily="34" charset="0"/>
                  </a:defRPr>
                </a:lvl5pPr>
                <a:lvl6pPr marL="2138363" indent="-339725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33CC"/>
                  </a:buClr>
                  <a:buFont typeface="Wingdings" pitchFamily="2" charset="2"/>
                  <a:buChar char="Ø"/>
                  <a:defRPr>
                    <a:solidFill>
                      <a:schemeClr val="tx1"/>
                    </a:solidFill>
                    <a:latin typeface="Times New Roman" pitchFamily="18" charset="0"/>
                    <a:cs typeface="Arial" pitchFamily="34" charset="0"/>
                  </a:defRPr>
                </a:lvl6pPr>
                <a:lvl7pPr marL="2595563" indent="-339725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33CC"/>
                  </a:buClr>
                  <a:buFont typeface="Wingdings" pitchFamily="2" charset="2"/>
                  <a:buChar char="Ø"/>
                  <a:defRPr>
                    <a:solidFill>
                      <a:schemeClr val="tx1"/>
                    </a:solidFill>
                    <a:latin typeface="Times New Roman" pitchFamily="18" charset="0"/>
                    <a:cs typeface="Arial" pitchFamily="34" charset="0"/>
                  </a:defRPr>
                </a:lvl7pPr>
                <a:lvl8pPr marL="3052763" indent="-339725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33CC"/>
                  </a:buClr>
                  <a:buFont typeface="Wingdings" pitchFamily="2" charset="2"/>
                  <a:buChar char="Ø"/>
                  <a:defRPr>
                    <a:solidFill>
                      <a:schemeClr val="tx1"/>
                    </a:solidFill>
                    <a:latin typeface="Times New Roman" pitchFamily="18" charset="0"/>
                    <a:cs typeface="Arial" pitchFamily="34" charset="0"/>
                  </a:defRPr>
                </a:lvl8pPr>
                <a:lvl9pPr marL="3509963" indent="-339725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33CC"/>
                  </a:buClr>
                  <a:buFont typeface="Wingdings" pitchFamily="2" charset="2"/>
                  <a:buChar char="Ø"/>
                  <a:defRPr>
                    <a:solidFill>
                      <a:schemeClr val="tx1"/>
                    </a:solidFill>
                    <a:latin typeface="Times New Roman" pitchFamily="18" charset="0"/>
                    <a:cs typeface="Arial" pitchFamily="34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FontTx/>
                  <a:buNone/>
                </a:pPr>
                <a:r>
                  <a:rPr lang="en-US" altLang="en-US" sz="1400">
                    <a:effectLst/>
                    <a:ea typeface="MS PGothic" pitchFamily="34" charset="-128"/>
                  </a:rPr>
                  <a:t>B.2</a:t>
                </a:r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650875" y="3429000"/>
                <a:ext cx="1863725" cy="190500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effectLst/>
                </a:endParaRPr>
              </a:p>
            </p:txBody>
          </p:sp>
        </p:grpSp>
        <p:grpSp>
          <p:nvGrpSpPr>
            <p:cNvPr id="83992" name="Group 94"/>
            <p:cNvGrpSpPr>
              <a:grpSpLocks/>
            </p:cNvGrpSpPr>
            <p:nvPr/>
          </p:nvGrpSpPr>
          <p:grpSpPr bwMode="auto">
            <a:xfrm>
              <a:off x="4191000" y="3429000"/>
              <a:ext cx="1870075" cy="1905003"/>
              <a:chOff x="644525" y="3429000"/>
              <a:chExt cx="1870075" cy="1905003"/>
            </a:xfrm>
          </p:grpSpPr>
          <p:sp>
            <p:nvSpPr>
              <p:cNvPr id="84011" name="Oval 93"/>
              <p:cNvSpPr>
                <a:spLocks noChangeArrowheads="1"/>
              </p:cNvSpPr>
              <p:nvPr/>
            </p:nvSpPr>
            <p:spPr bwMode="auto">
              <a:xfrm>
                <a:off x="1066800" y="3581400"/>
                <a:ext cx="165100" cy="169333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rgbClr val="0033CC"/>
                  </a:buClr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pitchFamily="34" charset="0"/>
                  </a:defRPr>
                </a:lvl1pPr>
                <a:lvl2pPr marL="37931725" indent="-37474525" eaLnBrk="0" hangingPunct="0">
                  <a:spcBef>
                    <a:spcPct val="20000"/>
                  </a:spcBef>
                  <a:buClr>
                    <a:srgbClr val="0033CC"/>
                  </a:buClr>
                  <a:buFont typeface="Wingdings" pitchFamily="2" charset="2"/>
                  <a:buBlip>
                    <a:blip r:embed="rId2"/>
                  </a:buBlip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Arial" pitchFamily="34" charset="0"/>
                  </a:defRPr>
                </a:lvl2pPr>
                <a:lvl3pPr marL="1022350" indent="-350838" eaLnBrk="0" hangingPunct="0">
                  <a:spcBef>
                    <a:spcPct val="20000"/>
                  </a:spcBef>
                  <a:buClr>
                    <a:srgbClr val="0033CC"/>
                  </a:buClr>
                  <a:buFont typeface="Wingdings" pitchFamily="2" charset="2"/>
                  <a:buChar char="Ø"/>
                  <a:defRPr>
                    <a:solidFill>
                      <a:schemeClr val="tx1"/>
                    </a:solidFill>
                    <a:latin typeface="Times New Roman" pitchFamily="18" charset="0"/>
                    <a:cs typeface="Arial" pitchFamily="34" charset="0"/>
                  </a:defRPr>
                </a:lvl3pPr>
                <a:lvl4pPr marL="1339850" indent="-315913" eaLnBrk="0" hangingPunct="0">
                  <a:spcBef>
                    <a:spcPct val="20000"/>
                  </a:spcBef>
                  <a:buClr>
                    <a:srgbClr val="0033CC"/>
                  </a:buClr>
                  <a:buFont typeface="Wingdings" pitchFamily="2" charset="2"/>
                  <a:buChar char="Ø"/>
                  <a:defRPr>
                    <a:solidFill>
                      <a:schemeClr val="tx1"/>
                    </a:solidFill>
                    <a:latin typeface="Times New Roman" pitchFamily="18" charset="0"/>
                    <a:cs typeface="Arial" pitchFamily="34" charset="0"/>
                  </a:defRPr>
                </a:lvl4pPr>
                <a:lvl5pPr marL="1681163" indent="-339725" eaLnBrk="0" hangingPunct="0">
                  <a:spcBef>
                    <a:spcPct val="20000"/>
                  </a:spcBef>
                  <a:buClr>
                    <a:srgbClr val="0033CC"/>
                  </a:buClr>
                  <a:buFont typeface="Wingdings" pitchFamily="2" charset="2"/>
                  <a:buChar char="Ø"/>
                  <a:defRPr>
                    <a:solidFill>
                      <a:schemeClr val="tx1"/>
                    </a:solidFill>
                    <a:latin typeface="Times New Roman" pitchFamily="18" charset="0"/>
                    <a:cs typeface="Arial" pitchFamily="34" charset="0"/>
                  </a:defRPr>
                </a:lvl5pPr>
                <a:lvl6pPr marL="2138363" indent="-339725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33CC"/>
                  </a:buClr>
                  <a:buFont typeface="Wingdings" pitchFamily="2" charset="2"/>
                  <a:buChar char="Ø"/>
                  <a:defRPr>
                    <a:solidFill>
                      <a:schemeClr val="tx1"/>
                    </a:solidFill>
                    <a:latin typeface="Times New Roman" pitchFamily="18" charset="0"/>
                    <a:cs typeface="Arial" pitchFamily="34" charset="0"/>
                  </a:defRPr>
                </a:lvl6pPr>
                <a:lvl7pPr marL="2595563" indent="-339725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33CC"/>
                  </a:buClr>
                  <a:buFont typeface="Wingdings" pitchFamily="2" charset="2"/>
                  <a:buChar char="Ø"/>
                  <a:defRPr>
                    <a:solidFill>
                      <a:schemeClr val="tx1"/>
                    </a:solidFill>
                    <a:latin typeface="Times New Roman" pitchFamily="18" charset="0"/>
                    <a:cs typeface="Arial" pitchFamily="34" charset="0"/>
                  </a:defRPr>
                </a:lvl7pPr>
                <a:lvl8pPr marL="3052763" indent="-339725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33CC"/>
                  </a:buClr>
                  <a:buFont typeface="Wingdings" pitchFamily="2" charset="2"/>
                  <a:buChar char="Ø"/>
                  <a:defRPr>
                    <a:solidFill>
                      <a:schemeClr val="tx1"/>
                    </a:solidFill>
                    <a:latin typeface="Times New Roman" pitchFamily="18" charset="0"/>
                    <a:cs typeface="Arial" pitchFamily="34" charset="0"/>
                  </a:defRPr>
                </a:lvl8pPr>
                <a:lvl9pPr marL="3509963" indent="-339725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33CC"/>
                  </a:buClr>
                  <a:buFont typeface="Wingdings" pitchFamily="2" charset="2"/>
                  <a:buChar char="Ø"/>
                  <a:defRPr>
                    <a:solidFill>
                      <a:schemeClr val="tx1"/>
                    </a:solidFill>
                    <a:latin typeface="Times New Roman" pitchFamily="18" charset="0"/>
                    <a:cs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en-US" altLang="en-US" sz="1800">
                  <a:effectLst/>
                  <a:ea typeface="MS PGothic" pitchFamily="34" charset="-128"/>
                </a:endParaRPr>
              </a:p>
            </p:txBody>
          </p:sp>
          <p:sp>
            <p:nvSpPr>
              <p:cNvPr id="84012" name="AutoShape 97"/>
              <p:cNvSpPr>
                <a:spLocks noChangeArrowheads="1"/>
              </p:cNvSpPr>
              <p:nvPr/>
            </p:nvSpPr>
            <p:spPr bwMode="auto">
              <a:xfrm>
                <a:off x="1717675" y="3564467"/>
                <a:ext cx="220663" cy="169333"/>
              </a:xfrm>
              <a:prstGeom prst="triangle">
                <a:avLst>
                  <a:gd name="adj" fmla="val 50000"/>
                </a:avLst>
              </a:prstGeom>
              <a:solidFill>
                <a:srgbClr val="000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rgbClr val="0033CC"/>
                  </a:buClr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pitchFamily="34" charset="0"/>
                  </a:defRPr>
                </a:lvl1pPr>
                <a:lvl2pPr marL="37931725" indent="-37474525" eaLnBrk="0" hangingPunct="0">
                  <a:spcBef>
                    <a:spcPct val="20000"/>
                  </a:spcBef>
                  <a:buClr>
                    <a:srgbClr val="0033CC"/>
                  </a:buClr>
                  <a:buFont typeface="Wingdings" pitchFamily="2" charset="2"/>
                  <a:buBlip>
                    <a:blip r:embed="rId2"/>
                  </a:buBlip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Arial" pitchFamily="34" charset="0"/>
                  </a:defRPr>
                </a:lvl2pPr>
                <a:lvl3pPr marL="1022350" indent="-350838" eaLnBrk="0" hangingPunct="0">
                  <a:spcBef>
                    <a:spcPct val="20000"/>
                  </a:spcBef>
                  <a:buClr>
                    <a:srgbClr val="0033CC"/>
                  </a:buClr>
                  <a:buFont typeface="Wingdings" pitchFamily="2" charset="2"/>
                  <a:buChar char="Ø"/>
                  <a:defRPr>
                    <a:solidFill>
                      <a:schemeClr val="tx1"/>
                    </a:solidFill>
                    <a:latin typeface="Times New Roman" pitchFamily="18" charset="0"/>
                    <a:cs typeface="Arial" pitchFamily="34" charset="0"/>
                  </a:defRPr>
                </a:lvl3pPr>
                <a:lvl4pPr marL="1339850" indent="-315913" eaLnBrk="0" hangingPunct="0">
                  <a:spcBef>
                    <a:spcPct val="20000"/>
                  </a:spcBef>
                  <a:buClr>
                    <a:srgbClr val="0033CC"/>
                  </a:buClr>
                  <a:buFont typeface="Wingdings" pitchFamily="2" charset="2"/>
                  <a:buChar char="Ø"/>
                  <a:defRPr>
                    <a:solidFill>
                      <a:schemeClr val="tx1"/>
                    </a:solidFill>
                    <a:latin typeface="Times New Roman" pitchFamily="18" charset="0"/>
                    <a:cs typeface="Arial" pitchFamily="34" charset="0"/>
                  </a:defRPr>
                </a:lvl4pPr>
                <a:lvl5pPr marL="1681163" indent="-339725" eaLnBrk="0" hangingPunct="0">
                  <a:spcBef>
                    <a:spcPct val="20000"/>
                  </a:spcBef>
                  <a:buClr>
                    <a:srgbClr val="0033CC"/>
                  </a:buClr>
                  <a:buFont typeface="Wingdings" pitchFamily="2" charset="2"/>
                  <a:buChar char="Ø"/>
                  <a:defRPr>
                    <a:solidFill>
                      <a:schemeClr val="tx1"/>
                    </a:solidFill>
                    <a:latin typeface="Times New Roman" pitchFamily="18" charset="0"/>
                    <a:cs typeface="Arial" pitchFamily="34" charset="0"/>
                  </a:defRPr>
                </a:lvl5pPr>
                <a:lvl6pPr marL="2138363" indent="-339725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33CC"/>
                  </a:buClr>
                  <a:buFont typeface="Wingdings" pitchFamily="2" charset="2"/>
                  <a:buChar char="Ø"/>
                  <a:defRPr>
                    <a:solidFill>
                      <a:schemeClr val="tx1"/>
                    </a:solidFill>
                    <a:latin typeface="Times New Roman" pitchFamily="18" charset="0"/>
                    <a:cs typeface="Arial" pitchFamily="34" charset="0"/>
                  </a:defRPr>
                </a:lvl6pPr>
                <a:lvl7pPr marL="2595563" indent="-339725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33CC"/>
                  </a:buClr>
                  <a:buFont typeface="Wingdings" pitchFamily="2" charset="2"/>
                  <a:buChar char="Ø"/>
                  <a:defRPr>
                    <a:solidFill>
                      <a:schemeClr val="tx1"/>
                    </a:solidFill>
                    <a:latin typeface="Times New Roman" pitchFamily="18" charset="0"/>
                    <a:cs typeface="Arial" pitchFamily="34" charset="0"/>
                  </a:defRPr>
                </a:lvl7pPr>
                <a:lvl8pPr marL="3052763" indent="-339725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33CC"/>
                  </a:buClr>
                  <a:buFont typeface="Wingdings" pitchFamily="2" charset="2"/>
                  <a:buChar char="Ø"/>
                  <a:defRPr>
                    <a:solidFill>
                      <a:schemeClr val="tx1"/>
                    </a:solidFill>
                    <a:latin typeface="Times New Roman" pitchFamily="18" charset="0"/>
                    <a:cs typeface="Arial" pitchFamily="34" charset="0"/>
                  </a:defRPr>
                </a:lvl8pPr>
                <a:lvl9pPr marL="3509963" indent="-339725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33CC"/>
                  </a:buClr>
                  <a:buFont typeface="Wingdings" pitchFamily="2" charset="2"/>
                  <a:buChar char="Ø"/>
                  <a:defRPr>
                    <a:solidFill>
                      <a:schemeClr val="tx1"/>
                    </a:solidFill>
                    <a:latin typeface="Times New Roman" pitchFamily="18" charset="0"/>
                    <a:cs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en-US" altLang="en-US" sz="1800">
                  <a:effectLst/>
                  <a:ea typeface="MS PGothic" pitchFamily="34" charset="-128"/>
                </a:endParaRPr>
              </a:p>
            </p:txBody>
          </p:sp>
          <p:cxnSp>
            <p:nvCxnSpPr>
              <p:cNvPr id="84013" name="AutoShape 100"/>
              <p:cNvCxnSpPr>
                <a:cxnSpLocks noChangeShapeType="1"/>
                <a:stCxn id="84012" idx="1"/>
              </p:cNvCxnSpPr>
              <p:nvPr/>
            </p:nvCxnSpPr>
            <p:spPr bwMode="auto">
              <a:xfrm rot="10800000" flipV="1">
                <a:off x="1231901" y="3649133"/>
                <a:ext cx="540941" cy="16933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 type="none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84014" name="Text Box 120"/>
              <p:cNvSpPr txBox="1">
                <a:spLocks noChangeArrowheads="1"/>
              </p:cNvSpPr>
              <p:nvPr/>
            </p:nvSpPr>
            <p:spPr bwMode="auto">
              <a:xfrm>
                <a:off x="1939925" y="3496702"/>
                <a:ext cx="463550" cy="4482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rgbClr val="0033CC"/>
                  </a:buClr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pitchFamily="34" charset="0"/>
                  </a:defRPr>
                </a:lvl1pPr>
                <a:lvl2pPr marL="37931725" indent="-37474525" eaLnBrk="0" hangingPunct="0">
                  <a:spcBef>
                    <a:spcPct val="20000"/>
                  </a:spcBef>
                  <a:buClr>
                    <a:srgbClr val="0033CC"/>
                  </a:buClr>
                  <a:buFont typeface="Wingdings" pitchFamily="2" charset="2"/>
                  <a:buBlip>
                    <a:blip r:embed="rId2"/>
                  </a:buBlip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Arial" pitchFamily="34" charset="0"/>
                  </a:defRPr>
                </a:lvl2pPr>
                <a:lvl3pPr marL="1022350" indent="-350838" eaLnBrk="0" hangingPunct="0">
                  <a:spcBef>
                    <a:spcPct val="20000"/>
                  </a:spcBef>
                  <a:buClr>
                    <a:srgbClr val="0033CC"/>
                  </a:buClr>
                  <a:buFont typeface="Wingdings" pitchFamily="2" charset="2"/>
                  <a:buChar char="Ø"/>
                  <a:defRPr>
                    <a:solidFill>
                      <a:schemeClr val="tx1"/>
                    </a:solidFill>
                    <a:latin typeface="Times New Roman" pitchFamily="18" charset="0"/>
                    <a:cs typeface="Arial" pitchFamily="34" charset="0"/>
                  </a:defRPr>
                </a:lvl3pPr>
                <a:lvl4pPr marL="1339850" indent="-315913" eaLnBrk="0" hangingPunct="0">
                  <a:spcBef>
                    <a:spcPct val="20000"/>
                  </a:spcBef>
                  <a:buClr>
                    <a:srgbClr val="0033CC"/>
                  </a:buClr>
                  <a:buFont typeface="Wingdings" pitchFamily="2" charset="2"/>
                  <a:buChar char="Ø"/>
                  <a:defRPr>
                    <a:solidFill>
                      <a:schemeClr val="tx1"/>
                    </a:solidFill>
                    <a:latin typeface="Times New Roman" pitchFamily="18" charset="0"/>
                    <a:cs typeface="Arial" pitchFamily="34" charset="0"/>
                  </a:defRPr>
                </a:lvl4pPr>
                <a:lvl5pPr marL="1681163" indent="-339725" eaLnBrk="0" hangingPunct="0">
                  <a:spcBef>
                    <a:spcPct val="20000"/>
                  </a:spcBef>
                  <a:buClr>
                    <a:srgbClr val="0033CC"/>
                  </a:buClr>
                  <a:buFont typeface="Wingdings" pitchFamily="2" charset="2"/>
                  <a:buChar char="Ø"/>
                  <a:defRPr>
                    <a:solidFill>
                      <a:schemeClr val="tx1"/>
                    </a:solidFill>
                    <a:latin typeface="Times New Roman" pitchFamily="18" charset="0"/>
                    <a:cs typeface="Arial" pitchFamily="34" charset="0"/>
                  </a:defRPr>
                </a:lvl5pPr>
                <a:lvl6pPr marL="2138363" indent="-339725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33CC"/>
                  </a:buClr>
                  <a:buFont typeface="Wingdings" pitchFamily="2" charset="2"/>
                  <a:buChar char="Ø"/>
                  <a:defRPr>
                    <a:solidFill>
                      <a:schemeClr val="tx1"/>
                    </a:solidFill>
                    <a:latin typeface="Times New Roman" pitchFamily="18" charset="0"/>
                    <a:cs typeface="Arial" pitchFamily="34" charset="0"/>
                  </a:defRPr>
                </a:lvl6pPr>
                <a:lvl7pPr marL="2595563" indent="-339725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33CC"/>
                  </a:buClr>
                  <a:buFont typeface="Wingdings" pitchFamily="2" charset="2"/>
                  <a:buChar char="Ø"/>
                  <a:defRPr>
                    <a:solidFill>
                      <a:schemeClr val="tx1"/>
                    </a:solidFill>
                    <a:latin typeface="Times New Roman" pitchFamily="18" charset="0"/>
                    <a:cs typeface="Arial" pitchFamily="34" charset="0"/>
                  </a:defRPr>
                </a:lvl7pPr>
                <a:lvl8pPr marL="3052763" indent="-339725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33CC"/>
                  </a:buClr>
                  <a:buFont typeface="Wingdings" pitchFamily="2" charset="2"/>
                  <a:buChar char="Ø"/>
                  <a:defRPr>
                    <a:solidFill>
                      <a:schemeClr val="tx1"/>
                    </a:solidFill>
                    <a:latin typeface="Times New Roman" pitchFamily="18" charset="0"/>
                    <a:cs typeface="Arial" pitchFamily="34" charset="0"/>
                  </a:defRPr>
                </a:lvl8pPr>
                <a:lvl9pPr marL="3509963" indent="-339725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33CC"/>
                  </a:buClr>
                  <a:buFont typeface="Wingdings" pitchFamily="2" charset="2"/>
                  <a:buChar char="Ø"/>
                  <a:defRPr>
                    <a:solidFill>
                      <a:schemeClr val="tx1"/>
                    </a:solidFill>
                    <a:latin typeface="Times New Roman" pitchFamily="18" charset="0"/>
                    <a:cs typeface="Arial" pitchFamily="34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FontTx/>
                  <a:buNone/>
                </a:pPr>
                <a:r>
                  <a:rPr lang="en-US" altLang="en-US" sz="1400">
                    <a:effectLst/>
                    <a:ea typeface="MS PGothic" pitchFamily="34" charset="-128"/>
                  </a:rPr>
                  <a:t>A.1</a:t>
                </a:r>
              </a:p>
            </p:txBody>
          </p:sp>
          <p:sp>
            <p:nvSpPr>
              <p:cNvPr id="84015" name="Text Box 121"/>
              <p:cNvSpPr txBox="1">
                <a:spLocks noChangeArrowheads="1"/>
              </p:cNvSpPr>
              <p:nvPr/>
            </p:nvSpPr>
            <p:spPr bwMode="auto">
              <a:xfrm>
                <a:off x="1897063" y="4190067"/>
                <a:ext cx="512762" cy="4482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rgbClr val="0033CC"/>
                  </a:buClr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pitchFamily="34" charset="0"/>
                  </a:defRPr>
                </a:lvl1pPr>
                <a:lvl2pPr marL="37931725" indent="-37474525" eaLnBrk="0" hangingPunct="0">
                  <a:spcBef>
                    <a:spcPct val="20000"/>
                  </a:spcBef>
                  <a:buClr>
                    <a:srgbClr val="0033CC"/>
                  </a:buClr>
                  <a:buFont typeface="Wingdings" pitchFamily="2" charset="2"/>
                  <a:buBlip>
                    <a:blip r:embed="rId2"/>
                  </a:buBlip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Arial" pitchFamily="34" charset="0"/>
                  </a:defRPr>
                </a:lvl2pPr>
                <a:lvl3pPr marL="1022350" indent="-350838" eaLnBrk="0" hangingPunct="0">
                  <a:spcBef>
                    <a:spcPct val="20000"/>
                  </a:spcBef>
                  <a:buClr>
                    <a:srgbClr val="0033CC"/>
                  </a:buClr>
                  <a:buFont typeface="Wingdings" pitchFamily="2" charset="2"/>
                  <a:buChar char="Ø"/>
                  <a:defRPr>
                    <a:solidFill>
                      <a:schemeClr val="tx1"/>
                    </a:solidFill>
                    <a:latin typeface="Times New Roman" pitchFamily="18" charset="0"/>
                    <a:cs typeface="Arial" pitchFamily="34" charset="0"/>
                  </a:defRPr>
                </a:lvl3pPr>
                <a:lvl4pPr marL="1339850" indent="-315913" eaLnBrk="0" hangingPunct="0">
                  <a:spcBef>
                    <a:spcPct val="20000"/>
                  </a:spcBef>
                  <a:buClr>
                    <a:srgbClr val="0033CC"/>
                  </a:buClr>
                  <a:buFont typeface="Wingdings" pitchFamily="2" charset="2"/>
                  <a:buChar char="Ø"/>
                  <a:defRPr>
                    <a:solidFill>
                      <a:schemeClr val="tx1"/>
                    </a:solidFill>
                    <a:latin typeface="Times New Roman" pitchFamily="18" charset="0"/>
                    <a:cs typeface="Arial" pitchFamily="34" charset="0"/>
                  </a:defRPr>
                </a:lvl4pPr>
                <a:lvl5pPr marL="1681163" indent="-339725" eaLnBrk="0" hangingPunct="0">
                  <a:spcBef>
                    <a:spcPct val="20000"/>
                  </a:spcBef>
                  <a:buClr>
                    <a:srgbClr val="0033CC"/>
                  </a:buClr>
                  <a:buFont typeface="Wingdings" pitchFamily="2" charset="2"/>
                  <a:buChar char="Ø"/>
                  <a:defRPr>
                    <a:solidFill>
                      <a:schemeClr val="tx1"/>
                    </a:solidFill>
                    <a:latin typeface="Times New Roman" pitchFamily="18" charset="0"/>
                    <a:cs typeface="Arial" pitchFamily="34" charset="0"/>
                  </a:defRPr>
                </a:lvl5pPr>
                <a:lvl6pPr marL="2138363" indent="-339725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33CC"/>
                  </a:buClr>
                  <a:buFont typeface="Wingdings" pitchFamily="2" charset="2"/>
                  <a:buChar char="Ø"/>
                  <a:defRPr>
                    <a:solidFill>
                      <a:schemeClr val="tx1"/>
                    </a:solidFill>
                    <a:latin typeface="Times New Roman" pitchFamily="18" charset="0"/>
                    <a:cs typeface="Arial" pitchFamily="34" charset="0"/>
                  </a:defRPr>
                </a:lvl6pPr>
                <a:lvl7pPr marL="2595563" indent="-339725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33CC"/>
                  </a:buClr>
                  <a:buFont typeface="Wingdings" pitchFamily="2" charset="2"/>
                  <a:buChar char="Ø"/>
                  <a:defRPr>
                    <a:solidFill>
                      <a:schemeClr val="tx1"/>
                    </a:solidFill>
                    <a:latin typeface="Times New Roman" pitchFamily="18" charset="0"/>
                    <a:cs typeface="Arial" pitchFamily="34" charset="0"/>
                  </a:defRPr>
                </a:lvl7pPr>
                <a:lvl8pPr marL="3052763" indent="-339725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33CC"/>
                  </a:buClr>
                  <a:buFont typeface="Wingdings" pitchFamily="2" charset="2"/>
                  <a:buChar char="Ø"/>
                  <a:defRPr>
                    <a:solidFill>
                      <a:schemeClr val="tx1"/>
                    </a:solidFill>
                    <a:latin typeface="Times New Roman" pitchFamily="18" charset="0"/>
                    <a:cs typeface="Arial" pitchFamily="34" charset="0"/>
                  </a:defRPr>
                </a:lvl8pPr>
                <a:lvl9pPr marL="3509963" indent="-339725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33CC"/>
                  </a:buClr>
                  <a:buFont typeface="Wingdings" pitchFamily="2" charset="2"/>
                  <a:buChar char="Ø"/>
                  <a:defRPr>
                    <a:solidFill>
                      <a:schemeClr val="tx1"/>
                    </a:solidFill>
                    <a:latin typeface="Times New Roman" pitchFamily="18" charset="0"/>
                    <a:cs typeface="Arial" pitchFamily="34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FontTx/>
                  <a:buNone/>
                </a:pPr>
                <a:r>
                  <a:rPr lang="en-US" altLang="en-US" sz="1400">
                    <a:effectLst/>
                    <a:ea typeface="MS PGothic" pitchFamily="34" charset="-128"/>
                  </a:rPr>
                  <a:t>A.3</a:t>
                </a:r>
              </a:p>
            </p:txBody>
          </p:sp>
          <p:sp>
            <p:nvSpPr>
              <p:cNvPr id="84016" name="Text Box 129"/>
              <p:cNvSpPr txBox="1">
                <a:spLocks noChangeArrowheads="1"/>
              </p:cNvSpPr>
              <p:nvPr/>
            </p:nvSpPr>
            <p:spPr bwMode="auto">
              <a:xfrm>
                <a:off x="685800" y="3506041"/>
                <a:ext cx="498475" cy="44823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rgbClr val="0033CC"/>
                  </a:buClr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pitchFamily="34" charset="0"/>
                  </a:defRPr>
                </a:lvl1pPr>
                <a:lvl2pPr marL="37931725" indent="-37474525" eaLnBrk="0" hangingPunct="0">
                  <a:spcBef>
                    <a:spcPct val="20000"/>
                  </a:spcBef>
                  <a:buClr>
                    <a:srgbClr val="0033CC"/>
                  </a:buClr>
                  <a:buFont typeface="Wingdings" pitchFamily="2" charset="2"/>
                  <a:buBlip>
                    <a:blip r:embed="rId2"/>
                  </a:buBlip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Arial" pitchFamily="34" charset="0"/>
                  </a:defRPr>
                </a:lvl2pPr>
                <a:lvl3pPr marL="1022350" indent="-350838" eaLnBrk="0" hangingPunct="0">
                  <a:spcBef>
                    <a:spcPct val="20000"/>
                  </a:spcBef>
                  <a:buClr>
                    <a:srgbClr val="0033CC"/>
                  </a:buClr>
                  <a:buFont typeface="Wingdings" pitchFamily="2" charset="2"/>
                  <a:buChar char="Ø"/>
                  <a:defRPr>
                    <a:solidFill>
                      <a:schemeClr val="tx1"/>
                    </a:solidFill>
                    <a:latin typeface="Times New Roman" pitchFamily="18" charset="0"/>
                    <a:cs typeface="Arial" pitchFamily="34" charset="0"/>
                  </a:defRPr>
                </a:lvl3pPr>
                <a:lvl4pPr marL="1339850" indent="-315913" eaLnBrk="0" hangingPunct="0">
                  <a:spcBef>
                    <a:spcPct val="20000"/>
                  </a:spcBef>
                  <a:buClr>
                    <a:srgbClr val="0033CC"/>
                  </a:buClr>
                  <a:buFont typeface="Wingdings" pitchFamily="2" charset="2"/>
                  <a:buChar char="Ø"/>
                  <a:defRPr>
                    <a:solidFill>
                      <a:schemeClr val="tx1"/>
                    </a:solidFill>
                    <a:latin typeface="Times New Roman" pitchFamily="18" charset="0"/>
                    <a:cs typeface="Arial" pitchFamily="34" charset="0"/>
                  </a:defRPr>
                </a:lvl4pPr>
                <a:lvl5pPr marL="1681163" indent="-339725" eaLnBrk="0" hangingPunct="0">
                  <a:spcBef>
                    <a:spcPct val="20000"/>
                  </a:spcBef>
                  <a:buClr>
                    <a:srgbClr val="0033CC"/>
                  </a:buClr>
                  <a:buFont typeface="Wingdings" pitchFamily="2" charset="2"/>
                  <a:buChar char="Ø"/>
                  <a:defRPr>
                    <a:solidFill>
                      <a:schemeClr val="tx1"/>
                    </a:solidFill>
                    <a:latin typeface="Times New Roman" pitchFamily="18" charset="0"/>
                    <a:cs typeface="Arial" pitchFamily="34" charset="0"/>
                  </a:defRPr>
                </a:lvl5pPr>
                <a:lvl6pPr marL="2138363" indent="-339725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33CC"/>
                  </a:buClr>
                  <a:buFont typeface="Wingdings" pitchFamily="2" charset="2"/>
                  <a:buChar char="Ø"/>
                  <a:defRPr>
                    <a:solidFill>
                      <a:schemeClr val="tx1"/>
                    </a:solidFill>
                    <a:latin typeface="Times New Roman" pitchFamily="18" charset="0"/>
                    <a:cs typeface="Arial" pitchFamily="34" charset="0"/>
                  </a:defRPr>
                </a:lvl6pPr>
                <a:lvl7pPr marL="2595563" indent="-339725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33CC"/>
                  </a:buClr>
                  <a:buFont typeface="Wingdings" pitchFamily="2" charset="2"/>
                  <a:buChar char="Ø"/>
                  <a:defRPr>
                    <a:solidFill>
                      <a:schemeClr val="tx1"/>
                    </a:solidFill>
                    <a:latin typeface="Times New Roman" pitchFamily="18" charset="0"/>
                    <a:cs typeface="Arial" pitchFamily="34" charset="0"/>
                  </a:defRPr>
                </a:lvl7pPr>
                <a:lvl8pPr marL="3052763" indent="-339725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33CC"/>
                  </a:buClr>
                  <a:buFont typeface="Wingdings" pitchFamily="2" charset="2"/>
                  <a:buChar char="Ø"/>
                  <a:defRPr>
                    <a:solidFill>
                      <a:schemeClr val="tx1"/>
                    </a:solidFill>
                    <a:latin typeface="Times New Roman" pitchFamily="18" charset="0"/>
                    <a:cs typeface="Arial" pitchFamily="34" charset="0"/>
                  </a:defRPr>
                </a:lvl8pPr>
                <a:lvl9pPr marL="3509963" indent="-339725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33CC"/>
                  </a:buClr>
                  <a:buFont typeface="Wingdings" pitchFamily="2" charset="2"/>
                  <a:buChar char="Ø"/>
                  <a:defRPr>
                    <a:solidFill>
                      <a:schemeClr val="tx1"/>
                    </a:solidFill>
                    <a:latin typeface="Times New Roman" pitchFamily="18" charset="0"/>
                    <a:cs typeface="Arial" pitchFamily="34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FontTx/>
                  <a:buNone/>
                </a:pPr>
                <a:r>
                  <a:rPr lang="en-US" altLang="en-US" sz="1400">
                    <a:effectLst/>
                    <a:ea typeface="MS PGothic" pitchFamily="34" charset="-128"/>
                  </a:rPr>
                  <a:t>B.1</a:t>
                </a:r>
              </a:p>
            </p:txBody>
          </p:sp>
          <p:sp>
            <p:nvSpPr>
              <p:cNvPr id="84017" name="AutoShape 107"/>
              <p:cNvSpPr>
                <a:spLocks noChangeArrowheads="1"/>
              </p:cNvSpPr>
              <p:nvPr/>
            </p:nvSpPr>
            <p:spPr bwMode="auto">
              <a:xfrm>
                <a:off x="1752600" y="4258733"/>
                <a:ext cx="220663" cy="169333"/>
              </a:xfrm>
              <a:prstGeom prst="triangle">
                <a:avLst>
                  <a:gd name="adj" fmla="val 50000"/>
                </a:avLst>
              </a:prstGeom>
              <a:solidFill>
                <a:srgbClr val="000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rgbClr val="0033CC"/>
                  </a:buClr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pitchFamily="34" charset="0"/>
                  </a:defRPr>
                </a:lvl1pPr>
                <a:lvl2pPr marL="37931725" indent="-37474525" eaLnBrk="0" hangingPunct="0">
                  <a:spcBef>
                    <a:spcPct val="20000"/>
                  </a:spcBef>
                  <a:buClr>
                    <a:srgbClr val="0033CC"/>
                  </a:buClr>
                  <a:buFont typeface="Wingdings" pitchFamily="2" charset="2"/>
                  <a:buBlip>
                    <a:blip r:embed="rId2"/>
                  </a:buBlip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Arial" pitchFamily="34" charset="0"/>
                  </a:defRPr>
                </a:lvl2pPr>
                <a:lvl3pPr marL="1022350" indent="-350838" eaLnBrk="0" hangingPunct="0">
                  <a:spcBef>
                    <a:spcPct val="20000"/>
                  </a:spcBef>
                  <a:buClr>
                    <a:srgbClr val="0033CC"/>
                  </a:buClr>
                  <a:buFont typeface="Wingdings" pitchFamily="2" charset="2"/>
                  <a:buChar char="Ø"/>
                  <a:defRPr>
                    <a:solidFill>
                      <a:schemeClr val="tx1"/>
                    </a:solidFill>
                    <a:latin typeface="Times New Roman" pitchFamily="18" charset="0"/>
                    <a:cs typeface="Arial" pitchFamily="34" charset="0"/>
                  </a:defRPr>
                </a:lvl3pPr>
                <a:lvl4pPr marL="1339850" indent="-315913" eaLnBrk="0" hangingPunct="0">
                  <a:spcBef>
                    <a:spcPct val="20000"/>
                  </a:spcBef>
                  <a:buClr>
                    <a:srgbClr val="0033CC"/>
                  </a:buClr>
                  <a:buFont typeface="Wingdings" pitchFamily="2" charset="2"/>
                  <a:buChar char="Ø"/>
                  <a:defRPr>
                    <a:solidFill>
                      <a:schemeClr val="tx1"/>
                    </a:solidFill>
                    <a:latin typeface="Times New Roman" pitchFamily="18" charset="0"/>
                    <a:cs typeface="Arial" pitchFamily="34" charset="0"/>
                  </a:defRPr>
                </a:lvl4pPr>
                <a:lvl5pPr marL="1681163" indent="-339725" eaLnBrk="0" hangingPunct="0">
                  <a:spcBef>
                    <a:spcPct val="20000"/>
                  </a:spcBef>
                  <a:buClr>
                    <a:srgbClr val="0033CC"/>
                  </a:buClr>
                  <a:buFont typeface="Wingdings" pitchFamily="2" charset="2"/>
                  <a:buChar char="Ø"/>
                  <a:defRPr>
                    <a:solidFill>
                      <a:schemeClr val="tx1"/>
                    </a:solidFill>
                    <a:latin typeface="Times New Roman" pitchFamily="18" charset="0"/>
                    <a:cs typeface="Arial" pitchFamily="34" charset="0"/>
                  </a:defRPr>
                </a:lvl5pPr>
                <a:lvl6pPr marL="2138363" indent="-339725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33CC"/>
                  </a:buClr>
                  <a:buFont typeface="Wingdings" pitchFamily="2" charset="2"/>
                  <a:buChar char="Ø"/>
                  <a:defRPr>
                    <a:solidFill>
                      <a:schemeClr val="tx1"/>
                    </a:solidFill>
                    <a:latin typeface="Times New Roman" pitchFamily="18" charset="0"/>
                    <a:cs typeface="Arial" pitchFamily="34" charset="0"/>
                  </a:defRPr>
                </a:lvl6pPr>
                <a:lvl7pPr marL="2595563" indent="-339725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33CC"/>
                  </a:buClr>
                  <a:buFont typeface="Wingdings" pitchFamily="2" charset="2"/>
                  <a:buChar char="Ø"/>
                  <a:defRPr>
                    <a:solidFill>
                      <a:schemeClr val="tx1"/>
                    </a:solidFill>
                    <a:latin typeface="Times New Roman" pitchFamily="18" charset="0"/>
                    <a:cs typeface="Arial" pitchFamily="34" charset="0"/>
                  </a:defRPr>
                </a:lvl7pPr>
                <a:lvl8pPr marL="3052763" indent="-339725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33CC"/>
                  </a:buClr>
                  <a:buFont typeface="Wingdings" pitchFamily="2" charset="2"/>
                  <a:buChar char="Ø"/>
                  <a:defRPr>
                    <a:solidFill>
                      <a:schemeClr val="tx1"/>
                    </a:solidFill>
                    <a:latin typeface="Times New Roman" pitchFamily="18" charset="0"/>
                    <a:cs typeface="Arial" pitchFamily="34" charset="0"/>
                  </a:defRPr>
                </a:lvl8pPr>
                <a:lvl9pPr marL="3509963" indent="-339725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33CC"/>
                  </a:buClr>
                  <a:buFont typeface="Wingdings" pitchFamily="2" charset="2"/>
                  <a:buChar char="Ø"/>
                  <a:defRPr>
                    <a:solidFill>
                      <a:schemeClr val="tx1"/>
                    </a:solidFill>
                    <a:latin typeface="Times New Roman" pitchFamily="18" charset="0"/>
                    <a:cs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en-US" altLang="en-US" sz="1800">
                  <a:effectLst/>
                  <a:ea typeface="MS PGothic" pitchFamily="34" charset="-128"/>
                </a:endParaRPr>
              </a:p>
            </p:txBody>
          </p:sp>
          <p:sp>
            <p:nvSpPr>
              <p:cNvPr id="84018" name="Oval 108"/>
              <p:cNvSpPr>
                <a:spLocks noChangeArrowheads="1"/>
              </p:cNvSpPr>
              <p:nvPr/>
            </p:nvSpPr>
            <p:spPr bwMode="auto">
              <a:xfrm>
                <a:off x="1052512" y="4955977"/>
                <a:ext cx="166688" cy="169333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rgbClr val="0033CC"/>
                  </a:buClr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pitchFamily="34" charset="0"/>
                  </a:defRPr>
                </a:lvl1pPr>
                <a:lvl2pPr marL="37931725" indent="-37474525" eaLnBrk="0" hangingPunct="0">
                  <a:spcBef>
                    <a:spcPct val="20000"/>
                  </a:spcBef>
                  <a:buClr>
                    <a:srgbClr val="0033CC"/>
                  </a:buClr>
                  <a:buFont typeface="Wingdings" pitchFamily="2" charset="2"/>
                  <a:buBlip>
                    <a:blip r:embed="rId2"/>
                  </a:buBlip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Arial" pitchFamily="34" charset="0"/>
                  </a:defRPr>
                </a:lvl2pPr>
                <a:lvl3pPr marL="1022350" indent="-350838" eaLnBrk="0" hangingPunct="0">
                  <a:spcBef>
                    <a:spcPct val="20000"/>
                  </a:spcBef>
                  <a:buClr>
                    <a:srgbClr val="0033CC"/>
                  </a:buClr>
                  <a:buFont typeface="Wingdings" pitchFamily="2" charset="2"/>
                  <a:buChar char="Ø"/>
                  <a:defRPr>
                    <a:solidFill>
                      <a:schemeClr val="tx1"/>
                    </a:solidFill>
                    <a:latin typeface="Times New Roman" pitchFamily="18" charset="0"/>
                    <a:cs typeface="Arial" pitchFamily="34" charset="0"/>
                  </a:defRPr>
                </a:lvl3pPr>
                <a:lvl4pPr marL="1339850" indent="-315913" eaLnBrk="0" hangingPunct="0">
                  <a:spcBef>
                    <a:spcPct val="20000"/>
                  </a:spcBef>
                  <a:buClr>
                    <a:srgbClr val="0033CC"/>
                  </a:buClr>
                  <a:buFont typeface="Wingdings" pitchFamily="2" charset="2"/>
                  <a:buChar char="Ø"/>
                  <a:defRPr>
                    <a:solidFill>
                      <a:schemeClr val="tx1"/>
                    </a:solidFill>
                    <a:latin typeface="Times New Roman" pitchFamily="18" charset="0"/>
                    <a:cs typeface="Arial" pitchFamily="34" charset="0"/>
                  </a:defRPr>
                </a:lvl4pPr>
                <a:lvl5pPr marL="1681163" indent="-339725" eaLnBrk="0" hangingPunct="0">
                  <a:spcBef>
                    <a:spcPct val="20000"/>
                  </a:spcBef>
                  <a:buClr>
                    <a:srgbClr val="0033CC"/>
                  </a:buClr>
                  <a:buFont typeface="Wingdings" pitchFamily="2" charset="2"/>
                  <a:buChar char="Ø"/>
                  <a:defRPr>
                    <a:solidFill>
                      <a:schemeClr val="tx1"/>
                    </a:solidFill>
                    <a:latin typeface="Times New Roman" pitchFamily="18" charset="0"/>
                    <a:cs typeface="Arial" pitchFamily="34" charset="0"/>
                  </a:defRPr>
                </a:lvl5pPr>
                <a:lvl6pPr marL="2138363" indent="-339725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33CC"/>
                  </a:buClr>
                  <a:buFont typeface="Wingdings" pitchFamily="2" charset="2"/>
                  <a:buChar char="Ø"/>
                  <a:defRPr>
                    <a:solidFill>
                      <a:schemeClr val="tx1"/>
                    </a:solidFill>
                    <a:latin typeface="Times New Roman" pitchFamily="18" charset="0"/>
                    <a:cs typeface="Arial" pitchFamily="34" charset="0"/>
                  </a:defRPr>
                </a:lvl6pPr>
                <a:lvl7pPr marL="2595563" indent="-339725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33CC"/>
                  </a:buClr>
                  <a:buFont typeface="Wingdings" pitchFamily="2" charset="2"/>
                  <a:buChar char="Ø"/>
                  <a:defRPr>
                    <a:solidFill>
                      <a:schemeClr val="tx1"/>
                    </a:solidFill>
                    <a:latin typeface="Times New Roman" pitchFamily="18" charset="0"/>
                    <a:cs typeface="Arial" pitchFamily="34" charset="0"/>
                  </a:defRPr>
                </a:lvl7pPr>
                <a:lvl8pPr marL="3052763" indent="-339725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33CC"/>
                  </a:buClr>
                  <a:buFont typeface="Wingdings" pitchFamily="2" charset="2"/>
                  <a:buChar char="Ø"/>
                  <a:defRPr>
                    <a:solidFill>
                      <a:schemeClr val="tx1"/>
                    </a:solidFill>
                    <a:latin typeface="Times New Roman" pitchFamily="18" charset="0"/>
                    <a:cs typeface="Arial" pitchFamily="34" charset="0"/>
                  </a:defRPr>
                </a:lvl8pPr>
                <a:lvl9pPr marL="3509963" indent="-339725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33CC"/>
                  </a:buClr>
                  <a:buFont typeface="Wingdings" pitchFamily="2" charset="2"/>
                  <a:buChar char="Ø"/>
                  <a:defRPr>
                    <a:solidFill>
                      <a:schemeClr val="tx1"/>
                    </a:solidFill>
                    <a:latin typeface="Times New Roman" pitchFamily="18" charset="0"/>
                    <a:cs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en-US" altLang="en-US" sz="1800">
                  <a:effectLst/>
                  <a:ea typeface="MS PGothic" pitchFamily="34" charset="-128"/>
                </a:endParaRPr>
              </a:p>
            </p:txBody>
          </p:sp>
          <p:cxnSp>
            <p:nvCxnSpPr>
              <p:cNvPr id="84019" name="AutoShape 110"/>
              <p:cNvCxnSpPr>
                <a:cxnSpLocks noChangeShapeType="1"/>
                <a:stCxn id="84020" idx="1"/>
                <a:endCxn id="84018" idx="6"/>
              </p:cNvCxnSpPr>
              <p:nvPr/>
            </p:nvCxnSpPr>
            <p:spPr bwMode="auto">
              <a:xfrm rot="10800000" flipV="1">
                <a:off x="1219201" y="5023710"/>
                <a:ext cx="588963" cy="16933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 type="none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84020" name="AutoShape 114"/>
              <p:cNvSpPr>
                <a:spLocks noChangeArrowheads="1"/>
              </p:cNvSpPr>
              <p:nvPr/>
            </p:nvSpPr>
            <p:spPr bwMode="auto">
              <a:xfrm>
                <a:off x="1752600" y="4939044"/>
                <a:ext cx="222250" cy="169333"/>
              </a:xfrm>
              <a:prstGeom prst="triangle">
                <a:avLst>
                  <a:gd name="adj" fmla="val 50000"/>
                </a:avLst>
              </a:prstGeom>
              <a:solidFill>
                <a:srgbClr val="000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rgbClr val="0033CC"/>
                  </a:buClr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pitchFamily="34" charset="0"/>
                  </a:defRPr>
                </a:lvl1pPr>
                <a:lvl2pPr marL="37931725" indent="-37474525" eaLnBrk="0" hangingPunct="0">
                  <a:spcBef>
                    <a:spcPct val="20000"/>
                  </a:spcBef>
                  <a:buClr>
                    <a:srgbClr val="0033CC"/>
                  </a:buClr>
                  <a:buFont typeface="Wingdings" pitchFamily="2" charset="2"/>
                  <a:buBlip>
                    <a:blip r:embed="rId2"/>
                  </a:buBlip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Arial" pitchFamily="34" charset="0"/>
                  </a:defRPr>
                </a:lvl2pPr>
                <a:lvl3pPr marL="1022350" indent="-350838" eaLnBrk="0" hangingPunct="0">
                  <a:spcBef>
                    <a:spcPct val="20000"/>
                  </a:spcBef>
                  <a:buClr>
                    <a:srgbClr val="0033CC"/>
                  </a:buClr>
                  <a:buFont typeface="Wingdings" pitchFamily="2" charset="2"/>
                  <a:buChar char="Ø"/>
                  <a:defRPr>
                    <a:solidFill>
                      <a:schemeClr val="tx1"/>
                    </a:solidFill>
                    <a:latin typeface="Times New Roman" pitchFamily="18" charset="0"/>
                    <a:cs typeface="Arial" pitchFamily="34" charset="0"/>
                  </a:defRPr>
                </a:lvl3pPr>
                <a:lvl4pPr marL="1339850" indent="-315913" eaLnBrk="0" hangingPunct="0">
                  <a:spcBef>
                    <a:spcPct val="20000"/>
                  </a:spcBef>
                  <a:buClr>
                    <a:srgbClr val="0033CC"/>
                  </a:buClr>
                  <a:buFont typeface="Wingdings" pitchFamily="2" charset="2"/>
                  <a:buChar char="Ø"/>
                  <a:defRPr>
                    <a:solidFill>
                      <a:schemeClr val="tx1"/>
                    </a:solidFill>
                    <a:latin typeface="Times New Roman" pitchFamily="18" charset="0"/>
                    <a:cs typeface="Arial" pitchFamily="34" charset="0"/>
                  </a:defRPr>
                </a:lvl4pPr>
                <a:lvl5pPr marL="1681163" indent="-339725" eaLnBrk="0" hangingPunct="0">
                  <a:spcBef>
                    <a:spcPct val="20000"/>
                  </a:spcBef>
                  <a:buClr>
                    <a:srgbClr val="0033CC"/>
                  </a:buClr>
                  <a:buFont typeface="Wingdings" pitchFamily="2" charset="2"/>
                  <a:buChar char="Ø"/>
                  <a:defRPr>
                    <a:solidFill>
                      <a:schemeClr val="tx1"/>
                    </a:solidFill>
                    <a:latin typeface="Times New Roman" pitchFamily="18" charset="0"/>
                    <a:cs typeface="Arial" pitchFamily="34" charset="0"/>
                  </a:defRPr>
                </a:lvl5pPr>
                <a:lvl6pPr marL="2138363" indent="-339725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33CC"/>
                  </a:buClr>
                  <a:buFont typeface="Wingdings" pitchFamily="2" charset="2"/>
                  <a:buChar char="Ø"/>
                  <a:defRPr>
                    <a:solidFill>
                      <a:schemeClr val="tx1"/>
                    </a:solidFill>
                    <a:latin typeface="Times New Roman" pitchFamily="18" charset="0"/>
                    <a:cs typeface="Arial" pitchFamily="34" charset="0"/>
                  </a:defRPr>
                </a:lvl6pPr>
                <a:lvl7pPr marL="2595563" indent="-339725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33CC"/>
                  </a:buClr>
                  <a:buFont typeface="Wingdings" pitchFamily="2" charset="2"/>
                  <a:buChar char="Ø"/>
                  <a:defRPr>
                    <a:solidFill>
                      <a:schemeClr val="tx1"/>
                    </a:solidFill>
                    <a:latin typeface="Times New Roman" pitchFamily="18" charset="0"/>
                    <a:cs typeface="Arial" pitchFamily="34" charset="0"/>
                  </a:defRPr>
                </a:lvl7pPr>
                <a:lvl8pPr marL="3052763" indent="-339725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33CC"/>
                  </a:buClr>
                  <a:buFont typeface="Wingdings" pitchFamily="2" charset="2"/>
                  <a:buChar char="Ø"/>
                  <a:defRPr>
                    <a:solidFill>
                      <a:schemeClr val="tx1"/>
                    </a:solidFill>
                    <a:latin typeface="Times New Roman" pitchFamily="18" charset="0"/>
                    <a:cs typeface="Arial" pitchFamily="34" charset="0"/>
                  </a:defRPr>
                </a:lvl8pPr>
                <a:lvl9pPr marL="3509963" indent="-339725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33CC"/>
                  </a:buClr>
                  <a:buFont typeface="Wingdings" pitchFamily="2" charset="2"/>
                  <a:buChar char="Ø"/>
                  <a:defRPr>
                    <a:solidFill>
                      <a:schemeClr val="tx1"/>
                    </a:solidFill>
                    <a:latin typeface="Times New Roman" pitchFamily="18" charset="0"/>
                    <a:cs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en-US" altLang="en-US" sz="1800">
                  <a:effectLst/>
                  <a:ea typeface="MS PGothic" pitchFamily="34" charset="-128"/>
                </a:endParaRPr>
              </a:p>
            </p:txBody>
          </p:sp>
          <p:sp>
            <p:nvSpPr>
              <p:cNvPr id="84021" name="Text Box 123"/>
              <p:cNvSpPr txBox="1">
                <a:spLocks noChangeArrowheads="1"/>
              </p:cNvSpPr>
              <p:nvPr/>
            </p:nvSpPr>
            <p:spPr bwMode="auto">
              <a:xfrm>
                <a:off x="1981200" y="4876428"/>
                <a:ext cx="496888" cy="4482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rgbClr val="0033CC"/>
                  </a:buClr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pitchFamily="34" charset="0"/>
                  </a:defRPr>
                </a:lvl1pPr>
                <a:lvl2pPr marL="37931725" indent="-37474525" eaLnBrk="0" hangingPunct="0">
                  <a:spcBef>
                    <a:spcPct val="20000"/>
                  </a:spcBef>
                  <a:buClr>
                    <a:srgbClr val="0033CC"/>
                  </a:buClr>
                  <a:buFont typeface="Wingdings" pitchFamily="2" charset="2"/>
                  <a:buBlip>
                    <a:blip r:embed="rId2"/>
                  </a:buBlip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Arial" pitchFamily="34" charset="0"/>
                  </a:defRPr>
                </a:lvl2pPr>
                <a:lvl3pPr marL="1022350" indent="-350838" eaLnBrk="0" hangingPunct="0">
                  <a:spcBef>
                    <a:spcPct val="20000"/>
                  </a:spcBef>
                  <a:buClr>
                    <a:srgbClr val="0033CC"/>
                  </a:buClr>
                  <a:buFont typeface="Wingdings" pitchFamily="2" charset="2"/>
                  <a:buChar char="Ø"/>
                  <a:defRPr>
                    <a:solidFill>
                      <a:schemeClr val="tx1"/>
                    </a:solidFill>
                    <a:latin typeface="Times New Roman" pitchFamily="18" charset="0"/>
                    <a:cs typeface="Arial" pitchFamily="34" charset="0"/>
                  </a:defRPr>
                </a:lvl3pPr>
                <a:lvl4pPr marL="1339850" indent="-315913" eaLnBrk="0" hangingPunct="0">
                  <a:spcBef>
                    <a:spcPct val="20000"/>
                  </a:spcBef>
                  <a:buClr>
                    <a:srgbClr val="0033CC"/>
                  </a:buClr>
                  <a:buFont typeface="Wingdings" pitchFamily="2" charset="2"/>
                  <a:buChar char="Ø"/>
                  <a:defRPr>
                    <a:solidFill>
                      <a:schemeClr val="tx1"/>
                    </a:solidFill>
                    <a:latin typeface="Times New Roman" pitchFamily="18" charset="0"/>
                    <a:cs typeface="Arial" pitchFamily="34" charset="0"/>
                  </a:defRPr>
                </a:lvl4pPr>
                <a:lvl5pPr marL="1681163" indent="-339725" eaLnBrk="0" hangingPunct="0">
                  <a:spcBef>
                    <a:spcPct val="20000"/>
                  </a:spcBef>
                  <a:buClr>
                    <a:srgbClr val="0033CC"/>
                  </a:buClr>
                  <a:buFont typeface="Wingdings" pitchFamily="2" charset="2"/>
                  <a:buChar char="Ø"/>
                  <a:defRPr>
                    <a:solidFill>
                      <a:schemeClr val="tx1"/>
                    </a:solidFill>
                    <a:latin typeface="Times New Roman" pitchFamily="18" charset="0"/>
                    <a:cs typeface="Arial" pitchFamily="34" charset="0"/>
                  </a:defRPr>
                </a:lvl5pPr>
                <a:lvl6pPr marL="2138363" indent="-339725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33CC"/>
                  </a:buClr>
                  <a:buFont typeface="Wingdings" pitchFamily="2" charset="2"/>
                  <a:buChar char="Ø"/>
                  <a:defRPr>
                    <a:solidFill>
                      <a:schemeClr val="tx1"/>
                    </a:solidFill>
                    <a:latin typeface="Times New Roman" pitchFamily="18" charset="0"/>
                    <a:cs typeface="Arial" pitchFamily="34" charset="0"/>
                  </a:defRPr>
                </a:lvl6pPr>
                <a:lvl7pPr marL="2595563" indent="-339725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33CC"/>
                  </a:buClr>
                  <a:buFont typeface="Wingdings" pitchFamily="2" charset="2"/>
                  <a:buChar char="Ø"/>
                  <a:defRPr>
                    <a:solidFill>
                      <a:schemeClr val="tx1"/>
                    </a:solidFill>
                    <a:latin typeface="Times New Roman" pitchFamily="18" charset="0"/>
                    <a:cs typeface="Arial" pitchFamily="34" charset="0"/>
                  </a:defRPr>
                </a:lvl7pPr>
                <a:lvl8pPr marL="3052763" indent="-339725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33CC"/>
                  </a:buClr>
                  <a:buFont typeface="Wingdings" pitchFamily="2" charset="2"/>
                  <a:buChar char="Ø"/>
                  <a:defRPr>
                    <a:solidFill>
                      <a:schemeClr val="tx1"/>
                    </a:solidFill>
                    <a:latin typeface="Times New Roman" pitchFamily="18" charset="0"/>
                    <a:cs typeface="Arial" pitchFamily="34" charset="0"/>
                  </a:defRPr>
                </a:lvl8pPr>
                <a:lvl9pPr marL="3509963" indent="-339725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33CC"/>
                  </a:buClr>
                  <a:buFont typeface="Wingdings" pitchFamily="2" charset="2"/>
                  <a:buChar char="Ø"/>
                  <a:defRPr>
                    <a:solidFill>
                      <a:schemeClr val="tx1"/>
                    </a:solidFill>
                    <a:latin typeface="Times New Roman" pitchFamily="18" charset="0"/>
                    <a:cs typeface="Arial" pitchFamily="34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FontTx/>
                  <a:buNone/>
                </a:pPr>
                <a:r>
                  <a:rPr lang="en-US" altLang="en-US" sz="1400">
                    <a:effectLst/>
                    <a:ea typeface="MS PGothic" pitchFamily="34" charset="-128"/>
                  </a:rPr>
                  <a:t>A.2</a:t>
                </a:r>
              </a:p>
            </p:txBody>
          </p:sp>
          <p:sp>
            <p:nvSpPr>
              <p:cNvPr id="84022" name="Text Box 129"/>
              <p:cNvSpPr txBox="1">
                <a:spLocks noChangeArrowheads="1"/>
              </p:cNvSpPr>
              <p:nvPr/>
            </p:nvSpPr>
            <p:spPr bwMode="auto">
              <a:xfrm>
                <a:off x="644525" y="4878761"/>
                <a:ext cx="498475" cy="44823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rgbClr val="0033CC"/>
                  </a:buClr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Arial" pitchFamily="34" charset="0"/>
                  </a:defRPr>
                </a:lvl1pPr>
                <a:lvl2pPr marL="37931725" indent="-37474525" eaLnBrk="0" hangingPunct="0">
                  <a:spcBef>
                    <a:spcPct val="20000"/>
                  </a:spcBef>
                  <a:buClr>
                    <a:srgbClr val="0033CC"/>
                  </a:buClr>
                  <a:buFont typeface="Wingdings" pitchFamily="2" charset="2"/>
                  <a:buBlip>
                    <a:blip r:embed="rId2"/>
                  </a:buBlip>
                  <a:defRPr sz="2000">
                    <a:solidFill>
                      <a:schemeClr val="tx1"/>
                    </a:solidFill>
                    <a:latin typeface="Times New Roman" pitchFamily="18" charset="0"/>
                    <a:cs typeface="Arial" pitchFamily="34" charset="0"/>
                  </a:defRPr>
                </a:lvl2pPr>
                <a:lvl3pPr marL="1022350" indent="-350838" eaLnBrk="0" hangingPunct="0">
                  <a:spcBef>
                    <a:spcPct val="20000"/>
                  </a:spcBef>
                  <a:buClr>
                    <a:srgbClr val="0033CC"/>
                  </a:buClr>
                  <a:buFont typeface="Wingdings" pitchFamily="2" charset="2"/>
                  <a:buChar char="Ø"/>
                  <a:defRPr>
                    <a:solidFill>
                      <a:schemeClr val="tx1"/>
                    </a:solidFill>
                    <a:latin typeface="Times New Roman" pitchFamily="18" charset="0"/>
                    <a:cs typeface="Arial" pitchFamily="34" charset="0"/>
                  </a:defRPr>
                </a:lvl3pPr>
                <a:lvl4pPr marL="1339850" indent="-315913" eaLnBrk="0" hangingPunct="0">
                  <a:spcBef>
                    <a:spcPct val="20000"/>
                  </a:spcBef>
                  <a:buClr>
                    <a:srgbClr val="0033CC"/>
                  </a:buClr>
                  <a:buFont typeface="Wingdings" pitchFamily="2" charset="2"/>
                  <a:buChar char="Ø"/>
                  <a:defRPr>
                    <a:solidFill>
                      <a:schemeClr val="tx1"/>
                    </a:solidFill>
                    <a:latin typeface="Times New Roman" pitchFamily="18" charset="0"/>
                    <a:cs typeface="Arial" pitchFamily="34" charset="0"/>
                  </a:defRPr>
                </a:lvl4pPr>
                <a:lvl5pPr marL="1681163" indent="-339725" eaLnBrk="0" hangingPunct="0">
                  <a:spcBef>
                    <a:spcPct val="20000"/>
                  </a:spcBef>
                  <a:buClr>
                    <a:srgbClr val="0033CC"/>
                  </a:buClr>
                  <a:buFont typeface="Wingdings" pitchFamily="2" charset="2"/>
                  <a:buChar char="Ø"/>
                  <a:defRPr>
                    <a:solidFill>
                      <a:schemeClr val="tx1"/>
                    </a:solidFill>
                    <a:latin typeface="Times New Roman" pitchFamily="18" charset="0"/>
                    <a:cs typeface="Arial" pitchFamily="34" charset="0"/>
                  </a:defRPr>
                </a:lvl5pPr>
                <a:lvl6pPr marL="2138363" indent="-339725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33CC"/>
                  </a:buClr>
                  <a:buFont typeface="Wingdings" pitchFamily="2" charset="2"/>
                  <a:buChar char="Ø"/>
                  <a:defRPr>
                    <a:solidFill>
                      <a:schemeClr val="tx1"/>
                    </a:solidFill>
                    <a:latin typeface="Times New Roman" pitchFamily="18" charset="0"/>
                    <a:cs typeface="Arial" pitchFamily="34" charset="0"/>
                  </a:defRPr>
                </a:lvl6pPr>
                <a:lvl7pPr marL="2595563" indent="-339725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33CC"/>
                  </a:buClr>
                  <a:buFont typeface="Wingdings" pitchFamily="2" charset="2"/>
                  <a:buChar char="Ø"/>
                  <a:defRPr>
                    <a:solidFill>
                      <a:schemeClr val="tx1"/>
                    </a:solidFill>
                    <a:latin typeface="Times New Roman" pitchFamily="18" charset="0"/>
                    <a:cs typeface="Arial" pitchFamily="34" charset="0"/>
                  </a:defRPr>
                </a:lvl7pPr>
                <a:lvl8pPr marL="3052763" indent="-339725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33CC"/>
                  </a:buClr>
                  <a:buFont typeface="Wingdings" pitchFamily="2" charset="2"/>
                  <a:buChar char="Ø"/>
                  <a:defRPr>
                    <a:solidFill>
                      <a:schemeClr val="tx1"/>
                    </a:solidFill>
                    <a:latin typeface="Times New Roman" pitchFamily="18" charset="0"/>
                    <a:cs typeface="Arial" pitchFamily="34" charset="0"/>
                  </a:defRPr>
                </a:lvl8pPr>
                <a:lvl9pPr marL="3509963" indent="-339725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33CC"/>
                  </a:buClr>
                  <a:buFont typeface="Wingdings" pitchFamily="2" charset="2"/>
                  <a:buChar char="Ø"/>
                  <a:defRPr>
                    <a:solidFill>
                      <a:schemeClr val="tx1"/>
                    </a:solidFill>
                    <a:latin typeface="Times New Roman" pitchFamily="18" charset="0"/>
                    <a:cs typeface="Arial" pitchFamily="34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FontTx/>
                  <a:buNone/>
                </a:pPr>
                <a:r>
                  <a:rPr lang="en-US" altLang="en-US" sz="1400">
                    <a:effectLst/>
                    <a:ea typeface="MS PGothic" pitchFamily="34" charset="-128"/>
                  </a:rPr>
                  <a:t>B.2</a:t>
                </a:r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650875" y="3429000"/>
                <a:ext cx="1863725" cy="190500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effectLst/>
                </a:endParaRPr>
              </a:p>
            </p:txBody>
          </p:sp>
        </p:grpSp>
        <p:sp>
          <p:nvSpPr>
            <p:cNvPr id="83993" name="Oval 93"/>
            <p:cNvSpPr>
              <a:spLocks noChangeArrowheads="1"/>
            </p:cNvSpPr>
            <p:nvPr/>
          </p:nvSpPr>
          <p:spPr bwMode="auto">
            <a:xfrm>
              <a:off x="6477000" y="3581402"/>
              <a:ext cx="165100" cy="16933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0033CC"/>
                </a:buClr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1pPr>
              <a:lvl2pPr marL="37931725" indent="-37474525" eaLnBrk="0" hangingPunct="0">
                <a:spcBef>
                  <a:spcPct val="20000"/>
                </a:spcBef>
                <a:buClr>
                  <a:srgbClr val="0033CC"/>
                </a:buClr>
                <a:buFont typeface="Wingdings" pitchFamily="2" charset="2"/>
                <a:buBlip>
                  <a:blip r:embed="rId2"/>
                </a:buBlip>
                <a:defRPr sz="20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2pPr>
              <a:lvl3pPr marL="1022350" indent="-350838" eaLnBrk="0" hangingPunct="0">
                <a:spcBef>
                  <a:spcPct val="20000"/>
                </a:spcBef>
                <a:buClr>
                  <a:srgbClr val="0033CC"/>
                </a:buClr>
                <a:buFont typeface="Wingdings" pitchFamily="2" charset="2"/>
                <a:buChar char="Ø"/>
                <a:defRPr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3pPr>
              <a:lvl4pPr marL="1339850" indent="-315913" eaLnBrk="0" hangingPunct="0">
                <a:spcBef>
                  <a:spcPct val="20000"/>
                </a:spcBef>
                <a:buClr>
                  <a:srgbClr val="0033CC"/>
                </a:buClr>
                <a:buFont typeface="Wingdings" pitchFamily="2" charset="2"/>
                <a:buChar char="Ø"/>
                <a:defRPr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4pPr>
              <a:lvl5pPr marL="1681163" indent="-339725" eaLnBrk="0" hangingPunct="0">
                <a:spcBef>
                  <a:spcPct val="20000"/>
                </a:spcBef>
                <a:buClr>
                  <a:srgbClr val="0033CC"/>
                </a:buClr>
                <a:buFont typeface="Wingdings" pitchFamily="2" charset="2"/>
                <a:buChar char="Ø"/>
                <a:defRPr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5pPr>
              <a:lvl6pPr marL="2138363" indent="-339725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CC"/>
                </a:buClr>
                <a:buFont typeface="Wingdings" pitchFamily="2" charset="2"/>
                <a:buChar char="Ø"/>
                <a:defRPr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6pPr>
              <a:lvl7pPr marL="2595563" indent="-339725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CC"/>
                </a:buClr>
                <a:buFont typeface="Wingdings" pitchFamily="2" charset="2"/>
                <a:buChar char="Ø"/>
                <a:defRPr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7pPr>
              <a:lvl8pPr marL="3052763" indent="-339725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CC"/>
                </a:buClr>
                <a:buFont typeface="Wingdings" pitchFamily="2" charset="2"/>
                <a:buChar char="Ø"/>
                <a:defRPr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8pPr>
              <a:lvl9pPr marL="3509963" indent="-339725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CC"/>
                </a:buClr>
                <a:buFont typeface="Wingdings" pitchFamily="2" charset="2"/>
                <a:buChar char="Ø"/>
                <a:defRPr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effectLst/>
                <a:ea typeface="MS PGothic" pitchFamily="34" charset="-128"/>
              </a:endParaRPr>
            </a:p>
          </p:txBody>
        </p:sp>
        <p:sp>
          <p:nvSpPr>
            <p:cNvPr id="83994" name="AutoShape 97"/>
            <p:cNvSpPr>
              <a:spLocks noChangeArrowheads="1"/>
            </p:cNvSpPr>
            <p:nvPr/>
          </p:nvSpPr>
          <p:spPr bwMode="auto">
            <a:xfrm>
              <a:off x="7127875" y="3564470"/>
              <a:ext cx="220663" cy="169333"/>
            </a:xfrm>
            <a:prstGeom prst="triangle">
              <a:avLst>
                <a:gd name="adj" fmla="val 50000"/>
              </a:avLst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0033CC"/>
                </a:buClr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1pPr>
              <a:lvl2pPr marL="37931725" indent="-37474525" eaLnBrk="0" hangingPunct="0">
                <a:spcBef>
                  <a:spcPct val="20000"/>
                </a:spcBef>
                <a:buClr>
                  <a:srgbClr val="0033CC"/>
                </a:buClr>
                <a:buFont typeface="Wingdings" pitchFamily="2" charset="2"/>
                <a:buBlip>
                  <a:blip r:embed="rId2"/>
                </a:buBlip>
                <a:defRPr sz="20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2pPr>
              <a:lvl3pPr marL="1022350" indent="-350838" eaLnBrk="0" hangingPunct="0">
                <a:spcBef>
                  <a:spcPct val="20000"/>
                </a:spcBef>
                <a:buClr>
                  <a:srgbClr val="0033CC"/>
                </a:buClr>
                <a:buFont typeface="Wingdings" pitchFamily="2" charset="2"/>
                <a:buChar char="Ø"/>
                <a:defRPr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3pPr>
              <a:lvl4pPr marL="1339850" indent="-315913" eaLnBrk="0" hangingPunct="0">
                <a:spcBef>
                  <a:spcPct val="20000"/>
                </a:spcBef>
                <a:buClr>
                  <a:srgbClr val="0033CC"/>
                </a:buClr>
                <a:buFont typeface="Wingdings" pitchFamily="2" charset="2"/>
                <a:buChar char="Ø"/>
                <a:defRPr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4pPr>
              <a:lvl5pPr marL="1681163" indent="-339725" eaLnBrk="0" hangingPunct="0">
                <a:spcBef>
                  <a:spcPct val="20000"/>
                </a:spcBef>
                <a:buClr>
                  <a:srgbClr val="0033CC"/>
                </a:buClr>
                <a:buFont typeface="Wingdings" pitchFamily="2" charset="2"/>
                <a:buChar char="Ø"/>
                <a:defRPr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5pPr>
              <a:lvl6pPr marL="2138363" indent="-339725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CC"/>
                </a:buClr>
                <a:buFont typeface="Wingdings" pitchFamily="2" charset="2"/>
                <a:buChar char="Ø"/>
                <a:defRPr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6pPr>
              <a:lvl7pPr marL="2595563" indent="-339725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CC"/>
                </a:buClr>
                <a:buFont typeface="Wingdings" pitchFamily="2" charset="2"/>
                <a:buChar char="Ø"/>
                <a:defRPr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7pPr>
              <a:lvl8pPr marL="3052763" indent="-339725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CC"/>
                </a:buClr>
                <a:buFont typeface="Wingdings" pitchFamily="2" charset="2"/>
                <a:buChar char="Ø"/>
                <a:defRPr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8pPr>
              <a:lvl9pPr marL="3509963" indent="-339725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CC"/>
                </a:buClr>
                <a:buFont typeface="Wingdings" pitchFamily="2" charset="2"/>
                <a:buChar char="Ø"/>
                <a:defRPr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effectLst/>
                <a:ea typeface="MS PGothic" pitchFamily="34" charset="-128"/>
              </a:endParaRPr>
            </a:p>
          </p:txBody>
        </p:sp>
        <p:cxnSp>
          <p:nvCxnSpPr>
            <p:cNvPr id="83995" name="AutoShape 100"/>
            <p:cNvCxnSpPr>
              <a:cxnSpLocks noChangeShapeType="1"/>
              <a:stCxn id="83994" idx="1"/>
              <a:endCxn id="83993" idx="6"/>
            </p:cNvCxnSpPr>
            <p:nvPr/>
          </p:nvCxnSpPr>
          <p:spPr bwMode="auto">
            <a:xfrm rot="10800000" flipV="1">
              <a:off x="6642101" y="3649135"/>
              <a:ext cx="540941" cy="1693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 type="arrow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83996" name="Text Box 120"/>
            <p:cNvSpPr txBox="1">
              <a:spLocks noChangeArrowheads="1"/>
            </p:cNvSpPr>
            <p:nvPr/>
          </p:nvSpPr>
          <p:spPr bwMode="auto">
            <a:xfrm>
              <a:off x="7350125" y="3496701"/>
              <a:ext cx="463550" cy="4482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0033CC"/>
                </a:buClr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1pPr>
              <a:lvl2pPr marL="37931725" indent="-37474525" eaLnBrk="0" hangingPunct="0">
                <a:spcBef>
                  <a:spcPct val="20000"/>
                </a:spcBef>
                <a:buClr>
                  <a:srgbClr val="0033CC"/>
                </a:buClr>
                <a:buFont typeface="Wingdings" pitchFamily="2" charset="2"/>
                <a:buBlip>
                  <a:blip r:embed="rId2"/>
                </a:buBlip>
                <a:defRPr sz="20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2pPr>
              <a:lvl3pPr marL="1022350" indent="-350838" eaLnBrk="0" hangingPunct="0">
                <a:spcBef>
                  <a:spcPct val="20000"/>
                </a:spcBef>
                <a:buClr>
                  <a:srgbClr val="0033CC"/>
                </a:buClr>
                <a:buFont typeface="Wingdings" pitchFamily="2" charset="2"/>
                <a:buChar char="Ø"/>
                <a:defRPr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3pPr>
              <a:lvl4pPr marL="1339850" indent="-315913" eaLnBrk="0" hangingPunct="0">
                <a:spcBef>
                  <a:spcPct val="20000"/>
                </a:spcBef>
                <a:buClr>
                  <a:srgbClr val="0033CC"/>
                </a:buClr>
                <a:buFont typeface="Wingdings" pitchFamily="2" charset="2"/>
                <a:buChar char="Ø"/>
                <a:defRPr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4pPr>
              <a:lvl5pPr marL="1681163" indent="-339725" eaLnBrk="0" hangingPunct="0">
                <a:spcBef>
                  <a:spcPct val="20000"/>
                </a:spcBef>
                <a:buClr>
                  <a:srgbClr val="0033CC"/>
                </a:buClr>
                <a:buFont typeface="Wingdings" pitchFamily="2" charset="2"/>
                <a:buChar char="Ø"/>
                <a:defRPr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5pPr>
              <a:lvl6pPr marL="2138363" indent="-339725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CC"/>
                </a:buClr>
                <a:buFont typeface="Wingdings" pitchFamily="2" charset="2"/>
                <a:buChar char="Ø"/>
                <a:defRPr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6pPr>
              <a:lvl7pPr marL="2595563" indent="-339725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CC"/>
                </a:buClr>
                <a:buFont typeface="Wingdings" pitchFamily="2" charset="2"/>
                <a:buChar char="Ø"/>
                <a:defRPr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7pPr>
              <a:lvl8pPr marL="3052763" indent="-339725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CC"/>
                </a:buClr>
                <a:buFont typeface="Wingdings" pitchFamily="2" charset="2"/>
                <a:buChar char="Ø"/>
                <a:defRPr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8pPr>
              <a:lvl9pPr marL="3509963" indent="-339725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CC"/>
                </a:buClr>
                <a:buFont typeface="Wingdings" pitchFamily="2" charset="2"/>
                <a:buChar char="Ø"/>
                <a:defRPr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lang="en-US" altLang="en-US" sz="1400">
                  <a:effectLst/>
                  <a:ea typeface="MS PGothic" pitchFamily="34" charset="-128"/>
                </a:rPr>
                <a:t>A.1</a:t>
              </a:r>
            </a:p>
          </p:txBody>
        </p:sp>
        <p:sp>
          <p:nvSpPr>
            <p:cNvPr id="83997" name="Text Box 121"/>
            <p:cNvSpPr txBox="1">
              <a:spLocks noChangeArrowheads="1"/>
            </p:cNvSpPr>
            <p:nvPr/>
          </p:nvSpPr>
          <p:spPr bwMode="auto">
            <a:xfrm>
              <a:off x="7307263" y="4190067"/>
              <a:ext cx="512762" cy="4482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0033CC"/>
                </a:buClr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1pPr>
              <a:lvl2pPr marL="37931725" indent="-37474525" eaLnBrk="0" hangingPunct="0">
                <a:spcBef>
                  <a:spcPct val="20000"/>
                </a:spcBef>
                <a:buClr>
                  <a:srgbClr val="0033CC"/>
                </a:buClr>
                <a:buFont typeface="Wingdings" pitchFamily="2" charset="2"/>
                <a:buBlip>
                  <a:blip r:embed="rId2"/>
                </a:buBlip>
                <a:defRPr sz="20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2pPr>
              <a:lvl3pPr marL="1022350" indent="-350838" eaLnBrk="0" hangingPunct="0">
                <a:spcBef>
                  <a:spcPct val="20000"/>
                </a:spcBef>
                <a:buClr>
                  <a:srgbClr val="0033CC"/>
                </a:buClr>
                <a:buFont typeface="Wingdings" pitchFamily="2" charset="2"/>
                <a:buChar char="Ø"/>
                <a:defRPr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3pPr>
              <a:lvl4pPr marL="1339850" indent="-315913" eaLnBrk="0" hangingPunct="0">
                <a:spcBef>
                  <a:spcPct val="20000"/>
                </a:spcBef>
                <a:buClr>
                  <a:srgbClr val="0033CC"/>
                </a:buClr>
                <a:buFont typeface="Wingdings" pitchFamily="2" charset="2"/>
                <a:buChar char="Ø"/>
                <a:defRPr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4pPr>
              <a:lvl5pPr marL="1681163" indent="-339725" eaLnBrk="0" hangingPunct="0">
                <a:spcBef>
                  <a:spcPct val="20000"/>
                </a:spcBef>
                <a:buClr>
                  <a:srgbClr val="0033CC"/>
                </a:buClr>
                <a:buFont typeface="Wingdings" pitchFamily="2" charset="2"/>
                <a:buChar char="Ø"/>
                <a:defRPr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5pPr>
              <a:lvl6pPr marL="2138363" indent="-339725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CC"/>
                </a:buClr>
                <a:buFont typeface="Wingdings" pitchFamily="2" charset="2"/>
                <a:buChar char="Ø"/>
                <a:defRPr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6pPr>
              <a:lvl7pPr marL="2595563" indent="-339725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CC"/>
                </a:buClr>
                <a:buFont typeface="Wingdings" pitchFamily="2" charset="2"/>
                <a:buChar char="Ø"/>
                <a:defRPr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7pPr>
              <a:lvl8pPr marL="3052763" indent="-339725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CC"/>
                </a:buClr>
                <a:buFont typeface="Wingdings" pitchFamily="2" charset="2"/>
                <a:buChar char="Ø"/>
                <a:defRPr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8pPr>
              <a:lvl9pPr marL="3509963" indent="-339725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CC"/>
                </a:buClr>
                <a:buFont typeface="Wingdings" pitchFamily="2" charset="2"/>
                <a:buChar char="Ø"/>
                <a:defRPr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lang="en-US" altLang="en-US" sz="1400">
                  <a:effectLst/>
                  <a:ea typeface="MS PGothic" pitchFamily="34" charset="-128"/>
                </a:rPr>
                <a:t>A.3</a:t>
              </a:r>
            </a:p>
          </p:txBody>
        </p:sp>
        <p:sp>
          <p:nvSpPr>
            <p:cNvPr id="83998" name="Text Box 129"/>
            <p:cNvSpPr txBox="1">
              <a:spLocks noChangeArrowheads="1"/>
            </p:cNvSpPr>
            <p:nvPr/>
          </p:nvSpPr>
          <p:spPr bwMode="auto">
            <a:xfrm>
              <a:off x="6096000" y="3506040"/>
              <a:ext cx="498475" cy="4482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0033CC"/>
                </a:buClr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1pPr>
              <a:lvl2pPr marL="37931725" indent="-37474525" eaLnBrk="0" hangingPunct="0">
                <a:spcBef>
                  <a:spcPct val="20000"/>
                </a:spcBef>
                <a:buClr>
                  <a:srgbClr val="0033CC"/>
                </a:buClr>
                <a:buFont typeface="Wingdings" pitchFamily="2" charset="2"/>
                <a:buBlip>
                  <a:blip r:embed="rId2"/>
                </a:buBlip>
                <a:defRPr sz="20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2pPr>
              <a:lvl3pPr marL="1022350" indent="-350838" eaLnBrk="0" hangingPunct="0">
                <a:spcBef>
                  <a:spcPct val="20000"/>
                </a:spcBef>
                <a:buClr>
                  <a:srgbClr val="0033CC"/>
                </a:buClr>
                <a:buFont typeface="Wingdings" pitchFamily="2" charset="2"/>
                <a:buChar char="Ø"/>
                <a:defRPr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3pPr>
              <a:lvl4pPr marL="1339850" indent="-315913" eaLnBrk="0" hangingPunct="0">
                <a:spcBef>
                  <a:spcPct val="20000"/>
                </a:spcBef>
                <a:buClr>
                  <a:srgbClr val="0033CC"/>
                </a:buClr>
                <a:buFont typeface="Wingdings" pitchFamily="2" charset="2"/>
                <a:buChar char="Ø"/>
                <a:defRPr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4pPr>
              <a:lvl5pPr marL="1681163" indent="-339725" eaLnBrk="0" hangingPunct="0">
                <a:spcBef>
                  <a:spcPct val="20000"/>
                </a:spcBef>
                <a:buClr>
                  <a:srgbClr val="0033CC"/>
                </a:buClr>
                <a:buFont typeface="Wingdings" pitchFamily="2" charset="2"/>
                <a:buChar char="Ø"/>
                <a:defRPr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5pPr>
              <a:lvl6pPr marL="2138363" indent="-339725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CC"/>
                </a:buClr>
                <a:buFont typeface="Wingdings" pitchFamily="2" charset="2"/>
                <a:buChar char="Ø"/>
                <a:defRPr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6pPr>
              <a:lvl7pPr marL="2595563" indent="-339725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CC"/>
                </a:buClr>
                <a:buFont typeface="Wingdings" pitchFamily="2" charset="2"/>
                <a:buChar char="Ø"/>
                <a:defRPr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7pPr>
              <a:lvl8pPr marL="3052763" indent="-339725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CC"/>
                </a:buClr>
                <a:buFont typeface="Wingdings" pitchFamily="2" charset="2"/>
                <a:buChar char="Ø"/>
                <a:defRPr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8pPr>
              <a:lvl9pPr marL="3509963" indent="-339725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CC"/>
                </a:buClr>
                <a:buFont typeface="Wingdings" pitchFamily="2" charset="2"/>
                <a:buChar char="Ø"/>
                <a:defRPr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lang="en-US" altLang="en-US" sz="1400">
                  <a:effectLst/>
                  <a:ea typeface="MS PGothic" pitchFamily="34" charset="-128"/>
                </a:rPr>
                <a:t>B.1</a:t>
              </a:r>
            </a:p>
          </p:txBody>
        </p:sp>
        <p:sp>
          <p:nvSpPr>
            <p:cNvPr id="83999" name="AutoShape 107"/>
            <p:cNvSpPr>
              <a:spLocks noChangeArrowheads="1"/>
            </p:cNvSpPr>
            <p:nvPr/>
          </p:nvSpPr>
          <p:spPr bwMode="auto">
            <a:xfrm>
              <a:off x="7162800" y="4258735"/>
              <a:ext cx="220663" cy="169333"/>
            </a:xfrm>
            <a:prstGeom prst="triangle">
              <a:avLst>
                <a:gd name="adj" fmla="val 50000"/>
              </a:avLst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0033CC"/>
                </a:buClr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1pPr>
              <a:lvl2pPr marL="37931725" indent="-37474525" eaLnBrk="0" hangingPunct="0">
                <a:spcBef>
                  <a:spcPct val="20000"/>
                </a:spcBef>
                <a:buClr>
                  <a:srgbClr val="0033CC"/>
                </a:buClr>
                <a:buFont typeface="Wingdings" pitchFamily="2" charset="2"/>
                <a:buBlip>
                  <a:blip r:embed="rId2"/>
                </a:buBlip>
                <a:defRPr sz="20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2pPr>
              <a:lvl3pPr marL="1022350" indent="-350838" eaLnBrk="0" hangingPunct="0">
                <a:spcBef>
                  <a:spcPct val="20000"/>
                </a:spcBef>
                <a:buClr>
                  <a:srgbClr val="0033CC"/>
                </a:buClr>
                <a:buFont typeface="Wingdings" pitchFamily="2" charset="2"/>
                <a:buChar char="Ø"/>
                <a:defRPr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3pPr>
              <a:lvl4pPr marL="1339850" indent="-315913" eaLnBrk="0" hangingPunct="0">
                <a:spcBef>
                  <a:spcPct val="20000"/>
                </a:spcBef>
                <a:buClr>
                  <a:srgbClr val="0033CC"/>
                </a:buClr>
                <a:buFont typeface="Wingdings" pitchFamily="2" charset="2"/>
                <a:buChar char="Ø"/>
                <a:defRPr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4pPr>
              <a:lvl5pPr marL="1681163" indent="-339725" eaLnBrk="0" hangingPunct="0">
                <a:spcBef>
                  <a:spcPct val="20000"/>
                </a:spcBef>
                <a:buClr>
                  <a:srgbClr val="0033CC"/>
                </a:buClr>
                <a:buFont typeface="Wingdings" pitchFamily="2" charset="2"/>
                <a:buChar char="Ø"/>
                <a:defRPr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5pPr>
              <a:lvl6pPr marL="2138363" indent="-339725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CC"/>
                </a:buClr>
                <a:buFont typeface="Wingdings" pitchFamily="2" charset="2"/>
                <a:buChar char="Ø"/>
                <a:defRPr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6pPr>
              <a:lvl7pPr marL="2595563" indent="-339725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CC"/>
                </a:buClr>
                <a:buFont typeface="Wingdings" pitchFamily="2" charset="2"/>
                <a:buChar char="Ø"/>
                <a:defRPr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7pPr>
              <a:lvl8pPr marL="3052763" indent="-339725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CC"/>
                </a:buClr>
                <a:buFont typeface="Wingdings" pitchFamily="2" charset="2"/>
                <a:buChar char="Ø"/>
                <a:defRPr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8pPr>
              <a:lvl9pPr marL="3509963" indent="-339725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CC"/>
                </a:buClr>
                <a:buFont typeface="Wingdings" pitchFamily="2" charset="2"/>
                <a:buChar char="Ø"/>
                <a:defRPr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effectLst/>
                <a:ea typeface="MS PGothic" pitchFamily="34" charset="-128"/>
              </a:endParaRPr>
            </a:p>
          </p:txBody>
        </p:sp>
        <p:sp>
          <p:nvSpPr>
            <p:cNvPr id="84000" name="Oval 108"/>
            <p:cNvSpPr>
              <a:spLocks noChangeArrowheads="1"/>
            </p:cNvSpPr>
            <p:nvPr/>
          </p:nvSpPr>
          <p:spPr bwMode="auto">
            <a:xfrm>
              <a:off x="6462712" y="4955980"/>
              <a:ext cx="166688" cy="16933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0033CC"/>
                </a:buClr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1pPr>
              <a:lvl2pPr marL="37931725" indent="-37474525" eaLnBrk="0" hangingPunct="0">
                <a:spcBef>
                  <a:spcPct val="20000"/>
                </a:spcBef>
                <a:buClr>
                  <a:srgbClr val="0033CC"/>
                </a:buClr>
                <a:buFont typeface="Wingdings" pitchFamily="2" charset="2"/>
                <a:buBlip>
                  <a:blip r:embed="rId2"/>
                </a:buBlip>
                <a:defRPr sz="20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2pPr>
              <a:lvl3pPr marL="1022350" indent="-350838" eaLnBrk="0" hangingPunct="0">
                <a:spcBef>
                  <a:spcPct val="20000"/>
                </a:spcBef>
                <a:buClr>
                  <a:srgbClr val="0033CC"/>
                </a:buClr>
                <a:buFont typeface="Wingdings" pitchFamily="2" charset="2"/>
                <a:buChar char="Ø"/>
                <a:defRPr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3pPr>
              <a:lvl4pPr marL="1339850" indent="-315913" eaLnBrk="0" hangingPunct="0">
                <a:spcBef>
                  <a:spcPct val="20000"/>
                </a:spcBef>
                <a:buClr>
                  <a:srgbClr val="0033CC"/>
                </a:buClr>
                <a:buFont typeface="Wingdings" pitchFamily="2" charset="2"/>
                <a:buChar char="Ø"/>
                <a:defRPr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4pPr>
              <a:lvl5pPr marL="1681163" indent="-339725" eaLnBrk="0" hangingPunct="0">
                <a:spcBef>
                  <a:spcPct val="20000"/>
                </a:spcBef>
                <a:buClr>
                  <a:srgbClr val="0033CC"/>
                </a:buClr>
                <a:buFont typeface="Wingdings" pitchFamily="2" charset="2"/>
                <a:buChar char="Ø"/>
                <a:defRPr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5pPr>
              <a:lvl6pPr marL="2138363" indent="-339725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CC"/>
                </a:buClr>
                <a:buFont typeface="Wingdings" pitchFamily="2" charset="2"/>
                <a:buChar char="Ø"/>
                <a:defRPr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6pPr>
              <a:lvl7pPr marL="2595563" indent="-339725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CC"/>
                </a:buClr>
                <a:buFont typeface="Wingdings" pitchFamily="2" charset="2"/>
                <a:buChar char="Ø"/>
                <a:defRPr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7pPr>
              <a:lvl8pPr marL="3052763" indent="-339725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CC"/>
                </a:buClr>
                <a:buFont typeface="Wingdings" pitchFamily="2" charset="2"/>
                <a:buChar char="Ø"/>
                <a:defRPr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8pPr>
              <a:lvl9pPr marL="3509963" indent="-339725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CC"/>
                </a:buClr>
                <a:buFont typeface="Wingdings" pitchFamily="2" charset="2"/>
                <a:buChar char="Ø"/>
                <a:defRPr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effectLst/>
                <a:ea typeface="MS PGothic" pitchFamily="34" charset="-128"/>
              </a:endParaRPr>
            </a:p>
          </p:txBody>
        </p:sp>
        <p:cxnSp>
          <p:nvCxnSpPr>
            <p:cNvPr id="84001" name="AutoShape 110"/>
            <p:cNvCxnSpPr>
              <a:cxnSpLocks noChangeShapeType="1"/>
              <a:stCxn id="84002" idx="1"/>
              <a:endCxn id="84000" idx="6"/>
            </p:cNvCxnSpPr>
            <p:nvPr/>
          </p:nvCxnSpPr>
          <p:spPr bwMode="auto">
            <a:xfrm rot="10800000" flipV="1">
              <a:off x="6629401" y="5023713"/>
              <a:ext cx="588963" cy="1693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 type="non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84002" name="AutoShape 114"/>
            <p:cNvSpPr>
              <a:spLocks noChangeArrowheads="1"/>
            </p:cNvSpPr>
            <p:nvPr/>
          </p:nvSpPr>
          <p:spPr bwMode="auto">
            <a:xfrm>
              <a:off x="7162800" y="4939046"/>
              <a:ext cx="222250" cy="169333"/>
            </a:xfrm>
            <a:prstGeom prst="triangle">
              <a:avLst>
                <a:gd name="adj" fmla="val 50000"/>
              </a:avLst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0033CC"/>
                </a:buClr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1pPr>
              <a:lvl2pPr marL="37931725" indent="-37474525" eaLnBrk="0" hangingPunct="0">
                <a:spcBef>
                  <a:spcPct val="20000"/>
                </a:spcBef>
                <a:buClr>
                  <a:srgbClr val="0033CC"/>
                </a:buClr>
                <a:buFont typeface="Wingdings" pitchFamily="2" charset="2"/>
                <a:buBlip>
                  <a:blip r:embed="rId2"/>
                </a:buBlip>
                <a:defRPr sz="20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2pPr>
              <a:lvl3pPr marL="1022350" indent="-350838" eaLnBrk="0" hangingPunct="0">
                <a:spcBef>
                  <a:spcPct val="20000"/>
                </a:spcBef>
                <a:buClr>
                  <a:srgbClr val="0033CC"/>
                </a:buClr>
                <a:buFont typeface="Wingdings" pitchFamily="2" charset="2"/>
                <a:buChar char="Ø"/>
                <a:defRPr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3pPr>
              <a:lvl4pPr marL="1339850" indent="-315913" eaLnBrk="0" hangingPunct="0">
                <a:spcBef>
                  <a:spcPct val="20000"/>
                </a:spcBef>
                <a:buClr>
                  <a:srgbClr val="0033CC"/>
                </a:buClr>
                <a:buFont typeface="Wingdings" pitchFamily="2" charset="2"/>
                <a:buChar char="Ø"/>
                <a:defRPr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4pPr>
              <a:lvl5pPr marL="1681163" indent="-339725" eaLnBrk="0" hangingPunct="0">
                <a:spcBef>
                  <a:spcPct val="20000"/>
                </a:spcBef>
                <a:buClr>
                  <a:srgbClr val="0033CC"/>
                </a:buClr>
                <a:buFont typeface="Wingdings" pitchFamily="2" charset="2"/>
                <a:buChar char="Ø"/>
                <a:defRPr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5pPr>
              <a:lvl6pPr marL="2138363" indent="-339725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CC"/>
                </a:buClr>
                <a:buFont typeface="Wingdings" pitchFamily="2" charset="2"/>
                <a:buChar char="Ø"/>
                <a:defRPr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6pPr>
              <a:lvl7pPr marL="2595563" indent="-339725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CC"/>
                </a:buClr>
                <a:buFont typeface="Wingdings" pitchFamily="2" charset="2"/>
                <a:buChar char="Ø"/>
                <a:defRPr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7pPr>
              <a:lvl8pPr marL="3052763" indent="-339725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CC"/>
                </a:buClr>
                <a:buFont typeface="Wingdings" pitchFamily="2" charset="2"/>
                <a:buChar char="Ø"/>
                <a:defRPr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8pPr>
              <a:lvl9pPr marL="3509963" indent="-339725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CC"/>
                </a:buClr>
                <a:buFont typeface="Wingdings" pitchFamily="2" charset="2"/>
                <a:buChar char="Ø"/>
                <a:defRPr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effectLst/>
                <a:ea typeface="MS PGothic" pitchFamily="34" charset="-128"/>
              </a:endParaRPr>
            </a:p>
          </p:txBody>
        </p:sp>
        <p:sp>
          <p:nvSpPr>
            <p:cNvPr id="84003" name="Text Box 123"/>
            <p:cNvSpPr txBox="1">
              <a:spLocks noChangeArrowheads="1"/>
            </p:cNvSpPr>
            <p:nvPr/>
          </p:nvSpPr>
          <p:spPr bwMode="auto">
            <a:xfrm>
              <a:off x="7391400" y="4876429"/>
              <a:ext cx="496888" cy="4482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0033CC"/>
                </a:buClr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1pPr>
              <a:lvl2pPr marL="37931725" indent="-37474525" eaLnBrk="0" hangingPunct="0">
                <a:spcBef>
                  <a:spcPct val="20000"/>
                </a:spcBef>
                <a:buClr>
                  <a:srgbClr val="0033CC"/>
                </a:buClr>
                <a:buFont typeface="Wingdings" pitchFamily="2" charset="2"/>
                <a:buBlip>
                  <a:blip r:embed="rId2"/>
                </a:buBlip>
                <a:defRPr sz="20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2pPr>
              <a:lvl3pPr marL="1022350" indent="-350838" eaLnBrk="0" hangingPunct="0">
                <a:spcBef>
                  <a:spcPct val="20000"/>
                </a:spcBef>
                <a:buClr>
                  <a:srgbClr val="0033CC"/>
                </a:buClr>
                <a:buFont typeface="Wingdings" pitchFamily="2" charset="2"/>
                <a:buChar char="Ø"/>
                <a:defRPr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3pPr>
              <a:lvl4pPr marL="1339850" indent="-315913" eaLnBrk="0" hangingPunct="0">
                <a:spcBef>
                  <a:spcPct val="20000"/>
                </a:spcBef>
                <a:buClr>
                  <a:srgbClr val="0033CC"/>
                </a:buClr>
                <a:buFont typeface="Wingdings" pitchFamily="2" charset="2"/>
                <a:buChar char="Ø"/>
                <a:defRPr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4pPr>
              <a:lvl5pPr marL="1681163" indent="-339725" eaLnBrk="0" hangingPunct="0">
                <a:spcBef>
                  <a:spcPct val="20000"/>
                </a:spcBef>
                <a:buClr>
                  <a:srgbClr val="0033CC"/>
                </a:buClr>
                <a:buFont typeface="Wingdings" pitchFamily="2" charset="2"/>
                <a:buChar char="Ø"/>
                <a:defRPr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5pPr>
              <a:lvl6pPr marL="2138363" indent="-339725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CC"/>
                </a:buClr>
                <a:buFont typeface="Wingdings" pitchFamily="2" charset="2"/>
                <a:buChar char="Ø"/>
                <a:defRPr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6pPr>
              <a:lvl7pPr marL="2595563" indent="-339725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CC"/>
                </a:buClr>
                <a:buFont typeface="Wingdings" pitchFamily="2" charset="2"/>
                <a:buChar char="Ø"/>
                <a:defRPr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7pPr>
              <a:lvl8pPr marL="3052763" indent="-339725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CC"/>
                </a:buClr>
                <a:buFont typeface="Wingdings" pitchFamily="2" charset="2"/>
                <a:buChar char="Ø"/>
                <a:defRPr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8pPr>
              <a:lvl9pPr marL="3509963" indent="-339725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CC"/>
                </a:buClr>
                <a:buFont typeface="Wingdings" pitchFamily="2" charset="2"/>
                <a:buChar char="Ø"/>
                <a:defRPr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lang="en-US" altLang="en-US" sz="1400">
                  <a:effectLst/>
                  <a:ea typeface="MS PGothic" pitchFamily="34" charset="-128"/>
                </a:rPr>
                <a:t>A.2</a:t>
              </a:r>
            </a:p>
          </p:txBody>
        </p:sp>
        <p:sp>
          <p:nvSpPr>
            <p:cNvPr id="84004" name="Text Box 129"/>
            <p:cNvSpPr txBox="1">
              <a:spLocks noChangeArrowheads="1"/>
            </p:cNvSpPr>
            <p:nvPr/>
          </p:nvSpPr>
          <p:spPr bwMode="auto">
            <a:xfrm>
              <a:off x="6054725" y="4878764"/>
              <a:ext cx="498475" cy="4482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0033CC"/>
                </a:buClr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1pPr>
              <a:lvl2pPr marL="37931725" indent="-37474525" eaLnBrk="0" hangingPunct="0">
                <a:spcBef>
                  <a:spcPct val="20000"/>
                </a:spcBef>
                <a:buClr>
                  <a:srgbClr val="0033CC"/>
                </a:buClr>
                <a:buFont typeface="Wingdings" pitchFamily="2" charset="2"/>
                <a:buBlip>
                  <a:blip r:embed="rId2"/>
                </a:buBlip>
                <a:defRPr sz="2000"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2pPr>
              <a:lvl3pPr marL="1022350" indent="-350838" eaLnBrk="0" hangingPunct="0">
                <a:spcBef>
                  <a:spcPct val="20000"/>
                </a:spcBef>
                <a:buClr>
                  <a:srgbClr val="0033CC"/>
                </a:buClr>
                <a:buFont typeface="Wingdings" pitchFamily="2" charset="2"/>
                <a:buChar char="Ø"/>
                <a:defRPr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3pPr>
              <a:lvl4pPr marL="1339850" indent="-315913" eaLnBrk="0" hangingPunct="0">
                <a:spcBef>
                  <a:spcPct val="20000"/>
                </a:spcBef>
                <a:buClr>
                  <a:srgbClr val="0033CC"/>
                </a:buClr>
                <a:buFont typeface="Wingdings" pitchFamily="2" charset="2"/>
                <a:buChar char="Ø"/>
                <a:defRPr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4pPr>
              <a:lvl5pPr marL="1681163" indent="-339725" eaLnBrk="0" hangingPunct="0">
                <a:spcBef>
                  <a:spcPct val="20000"/>
                </a:spcBef>
                <a:buClr>
                  <a:srgbClr val="0033CC"/>
                </a:buClr>
                <a:buFont typeface="Wingdings" pitchFamily="2" charset="2"/>
                <a:buChar char="Ø"/>
                <a:defRPr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5pPr>
              <a:lvl6pPr marL="2138363" indent="-339725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CC"/>
                </a:buClr>
                <a:buFont typeface="Wingdings" pitchFamily="2" charset="2"/>
                <a:buChar char="Ø"/>
                <a:defRPr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6pPr>
              <a:lvl7pPr marL="2595563" indent="-339725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CC"/>
                </a:buClr>
                <a:buFont typeface="Wingdings" pitchFamily="2" charset="2"/>
                <a:buChar char="Ø"/>
                <a:defRPr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7pPr>
              <a:lvl8pPr marL="3052763" indent="-339725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CC"/>
                </a:buClr>
                <a:buFont typeface="Wingdings" pitchFamily="2" charset="2"/>
                <a:buChar char="Ø"/>
                <a:defRPr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8pPr>
              <a:lvl9pPr marL="3509963" indent="-339725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CC"/>
                </a:buClr>
                <a:buFont typeface="Wingdings" pitchFamily="2" charset="2"/>
                <a:buChar char="Ø"/>
                <a:defRPr>
                  <a:solidFill>
                    <a:schemeClr val="tx1"/>
                  </a:solidFill>
                  <a:latin typeface="Times New Roman" pitchFamily="18" charset="0"/>
                  <a:cs typeface="Arial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lang="en-US" altLang="en-US" sz="1400">
                  <a:effectLst/>
                  <a:ea typeface="MS PGothic" pitchFamily="34" charset="-128"/>
                </a:rPr>
                <a:t>B.2</a:t>
              </a: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6061075" y="3429000"/>
              <a:ext cx="1863725" cy="190500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effectLst/>
              </a:endParaRPr>
            </a:p>
          </p:txBody>
        </p:sp>
        <p:cxnSp>
          <p:nvCxnSpPr>
            <p:cNvPr id="84006" name="AutoShape 100"/>
            <p:cNvCxnSpPr>
              <a:cxnSpLocks noChangeShapeType="1"/>
              <a:stCxn id="84017" idx="2"/>
              <a:endCxn id="84022" idx="3"/>
            </p:cNvCxnSpPr>
            <p:nvPr/>
          </p:nvCxnSpPr>
          <p:spPr bwMode="auto">
            <a:xfrm rot="5400000">
              <a:off x="4700686" y="4416855"/>
              <a:ext cx="587178" cy="6096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 type="non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4007" name="AutoShape 100"/>
            <p:cNvCxnSpPr>
              <a:cxnSpLocks noChangeShapeType="1"/>
              <a:stCxn id="83999" idx="2"/>
              <a:endCxn id="84000" idx="7"/>
            </p:cNvCxnSpPr>
            <p:nvPr/>
          </p:nvCxnSpPr>
          <p:spPr bwMode="auto">
            <a:xfrm rot="5400000">
              <a:off x="6607541" y="4425515"/>
              <a:ext cx="552709" cy="55781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 type="non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4008" name="AutoShape 100"/>
            <p:cNvCxnSpPr>
              <a:cxnSpLocks noChangeShapeType="1"/>
              <a:stCxn id="83994" idx="3"/>
              <a:endCxn id="84000" idx="1"/>
            </p:cNvCxnSpPr>
            <p:nvPr/>
          </p:nvCxnSpPr>
          <p:spPr bwMode="auto">
            <a:xfrm rot="5400000">
              <a:off x="6239178" y="3981744"/>
              <a:ext cx="1246975" cy="75108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 type="non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4009" name="AutoShape 100"/>
            <p:cNvCxnSpPr>
              <a:cxnSpLocks noChangeShapeType="1"/>
              <a:stCxn id="83999" idx="0"/>
            </p:cNvCxnSpPr>
            <p:nvPr/>
          </p:nvCxnSpPr>
          <p:spPr bwMode="auto">
            <a:xfrm rot="16200000" flipV="1">
              <a:off x="6688802" y="3674401"/>
              <a:ext cx="524929" cy="64373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 type="non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4010" name="AutoShape 100"/>
            <p:cNvCxnSpPr>
              <a:cxnSpLocks noChangeShapeType="1"/>
            </p:cNvCxnSpPr>
            <p:nvPr/>
          </p:nvCxnSpPr>
          <p:spPr bwMode="auto">
            <a:xfrm rot="16200000" flipV="1">
              <a:off x="6310942" y="3976060"/>
              <a:ext cx="1205243" cy="72072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 type="non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53" name="Rectangle 52"/>
          <p:cNvSpPr/>
          <p:nvPr/>
        </p:nvSpPr>
        <p:spPr bwMode="auto">
          <a:xfrm>
            <a:off x="1812914" y="3851785"/>
            <a:ext cx="2256471" cy="228602"/>
          </a:xfrm>
          <a:prstGeom prst="rect">
            <a:avLst/>
          </a:prstGeom>
          <a:solidFill>
            <a:srgbClr val="FFD13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04" charset="0"/>
              <a:ea typeface="ＭＳ Ｐゴシック" pitchFamily="-104" charset="-128"/>
              <a:cs typeface="ＭＳ Ｐゴシック" pitchFamily="-104" charset="-128"/>
            </a:endParaRPr>
          </a:p>
        </p:txBody>
      </p:sp>
      <p:sp>
        <p:nvSpPr>
          <p:cNvPr id="54" name="Rectangle 53"/>
          <p:cNvSpPr/>
          <p:nvPr/>
        </p:nvSpPr>
        <p:spPr bwMode="auto">
          <a:xfrm>
            <a:off x="1827666" y="4200825"/>
            <a:ext cx="2256471" cy="228602"/>
          </a:xfrm>
          <a:prstGeom prst="rect">
            <a:avLst/>
          </a:prstGeom>
          <a:solidFill>
            <a:srgbClr val="FFD13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04" charset="0"/>
              <a:ea typeface="ＭＳ Ｐゴシック" pitchFamily="-104" charset="-128"/>
              <a:cs typeface="ＭＳ Ｐゴシック" pitchFamily="-104" charset="-128"/>
            </a:endParaRPr>
          </a:p>
        </p:txBody>
      </p:sp>
      <p:sp>
        <p:nvSpPr>
          <p:cNvPr id="55" name="Rectangle 54"/>
          <p:cNvSpPr/>
          <p:nvPr/>
        </p:nvSpPr>
        <p:spPr bwMode="auto">
          <a:xfrm>
            <a:off x="4197178" y="3876369"/>
            <a:ext cx="2256471" cy="228602"/>
          </a:xfrm>
          <a:prstGeom prst="rect">
            <a:avLst/>
          </a:prstGeom>
          <a:solidFill>
            <a:srgbClr val="FFD13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04" charset="0"/>
              <a:ea typeface="ＭＳ Ｐゴシック" pitchFamily="-104" charset="-128"/>
              <a:cs typeface="ＭＳ Ｐゴシック" pitchFamily="-104" charset="-128"/>
            </a:endParaRPr>
          </a:p>
        </p:txBody>
      </p:sp>
      <p:sp>
        <p:nvSpPr>
          <p:cNvPr id="56" name="Rectangle 55"/>
          <p:cNvSpPr/>
          <p:nvPr/>
        </p:nvSpPr>
        <p:spPr bwMode="auto">
          <a:xfrm>
            <a:off x="4202098" y="4205745"/>
            <a:ext cx="2256471" cy="228602"/>
          </a:xfrm>
          <a:prstGeom prst="rect">
            <a:avLst/>
          </a:prstGeom>
          <a:solidFill>
            <a:srgbClr val="FFD13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04" charset="0"/>
              <a:ea typeface="ＭＳ Ｐゴシック" pitchFamily="-104" charset="-128"/>
              <a:cs typeface="ＭＳ Ｐゴシック" pitchFamily="-104" charset="-128"/>
            </a:endParaRPr>
          </a:p>
        </p:txBody>
      </p:sp>
      <p:sp>
        <p:nvSpPr>
          <p:cNvPr id="57" name="Rectangle 56"/>
          <p:cNvSpPr/>
          <p:nvPr/>
        </p:nvSpPr>
        <p:spPr bwMode="auto">
          <a:xfrm>
            <a:off x="6561778" y="3881289"/>
            <a:ext cx="2256471" cy="228602"/>
          </a:xfrm>
          <a:prstGeom prst="rect">
            <a:avLst/>
          </a:prstGeom>
          <a:solidFill>
            <a:srgbClr val="FFD13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04" charset="0"/>
              <a:ea typeface="ＭＳ Ｐゴシック" pitchFamily="-104" charset="-128"/>
              <a:cs typeface="ＭＳ Ｐゴシック" pitchFamily="-104" charset="-128"/>
            </a:endParaRPr>
          </a:p>
        </p:txBody>
      </p:sp>
      <p:sp>
        <p:nvSpPr>
          <p:cNvPr id="58" name="Rectangle 57"/>
          <p:cNvSpPr/>
          <p:nvPr/>
        </p:nvSpPr>
        <p:spPr bwMode="auto">
          <a:xfrm>
            <a:off x="6566698" y="4210665"/>
            <a:ext cx="2256471" cy="228602"/>
          </a:xfrm>
          <a:prstGeom prst="rect">
            <a:avLst/>
          </a:prstGeom>
          <a:solidFill>
            <a:srgbClr val="FFD13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04" charset="0"/>
              <a:ea typeface="ＭＳ Ｐゴシック" pitchFamily="-104" charset="-128"/>
              <a:cs typeface="ＭＳ Ｐゴシック" pitchFamily="-10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24790252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2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3800" dirty="0" smtClean="0">
                <a:solidFill>
                  <a:srgbClr val="FF0000"/>
                </a:solidFill>
              </a:rPr>
              <a:t>Association</a:t>
            </a:r>
            <a:r>
              <a:rPr lang="en-US" sz="3800" dirty="0" smtClean="0"/>
              <a:t> Vs. </a:t>
            </a:r>
            <a:r>
              <a:rPr lang="en-US" sz="3800" dirty="0" smtClean="0">
                <a:solidFill>
                  <a:srgbClr val="00B050"/>
                </a:solidFill>
              </a:rPr>
              <a:t>Colocation</a:t>
            </a:r>
            <a:r>
              <a:rPr lang="en-US" sz="3800" dirty="0" smtClean="0"/>
              <a:t> </a:t>
            </a:r>
            <a:endParaRPr lang="en-US" sz="3800" dirty="0" smtClean="0">
              <a:solidFill>
                <a:srgbClr val="FF0000"/>
              </a:solidFill>
            </a:endParaRPr>
          </a:p>
        </p:txBody>
      </p:sp>
      <p:graphicFrame>
        <p:nvGraphicFramePr>
          <p:cNvPr id="222245" name="Group 3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5999415"/>
              </p:ext>
            </p:extLst>
          </p:nvPr>
        </p:nvGraphicFramePr>
        <p:xfrm>
          <a:off x="403122" y="1759988"/>
          <a:ext cx="8436077" cy="2834155"/>
        </p:xfrm>
        <a:graphic>
          <a:graphicData uri="http://schemas.openxmlformats.org/drawingml/2006/table">
            <a:tbl>
              <a:tblPr/>
              <a:tblGrid>
                <a:gridCol w="2113936"/>
                <a:gridCol w="2792361"/>
                <a:gridCol w="3529780"/>
              </a:tblGrid>
              <a:tr h="40168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CC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pitchFamily="34" charset="0"/>
                      </a:endParaRP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CC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Associations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CC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Colocations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80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CC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underlying space</a:t>
                      </a: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CC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Discrete market baskets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CC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Continuous geography 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80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CC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event-types</a:t>
                      </a: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CC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item-types, e.g., Beer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CC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Boolean spatial event-types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80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CC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collections</a:t>
                      </a: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CC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Transaction (T)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CC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Neighborhood N(L) of location L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80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CC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prevalence measure</a:t>
                      </a: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CC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Support, </a:t>
                      </a: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e.g., Pr.[ Beer in T]</a:t>
                      </a: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pitchFamily="34" charset="0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CC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Participation index, a lower bound on </a:t>
                      </a: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 Pr.[ A in N(L) | B at L ]</a:t>
                      </a: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latin typeface="Times New Roman" pitchFamily="18" charset="0"/>
                        <a:cs typeface="Arial" pitchFamily="34" charset="0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401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CC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conditional probability measure</a:t>
                      </a: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CC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Pr.[ Beer in T | Diaper in T ]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CC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Participation Ratio(A, (A,B)) =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33CC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Pr.[ A in N(L) | B at L ]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" name="Rectangle 1"/>
          <p:cNvSpPr/>
          <p:nvPr/>
        </p:nvSpPr>
        <p:spPr bwMode="auto">
          <a:xfrm>
            <a:off x="5348748" y="2202426"/>
            <a:ext cx="3333136" cy="294968"/>
          </a:xfrm>
          <a:prstGeom prst="rect">
            <a:avLst/>
          </a:prstGeom>
          <a:solidFill>
            <a:srgbClr val="FFD13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04" charset="0"/>
              <a:ea typeface="ＭＳ Ｐゴシック" pitchFamily="-104" charset="-128"/>
              <a:cs typeface="ＭＳ Ｐゴシック" pitchFamily="-104" charset="-128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5412660" y="2571130"/>
            <a:ext cx="3333136" cy="294968"/>
          </a:xfrm>
          <a:prstGeom prst="rect">
            <a:avLst/>
          </a:prstGeom>
          <a:solidFill>
            <a:srgbClr val="FFD13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04" charset="0"/>
              <a:ea typeface="ＭＳ Ｐゴシック" pitchFamily="-104" charset="-128"/>
              <a:cs typeface="ＭＳ Ｐゴシック" pitchFamily="-104" charset="-128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5397916" y="2910338"/>
            <a:ext cx="3333136" cy="294968"/>
          </a:xfrm>
          <a:prstGeom prst="rect">
            <a:avLst/>
          </a:prstGeom>
          <a:solidFill>
            <a:srgbClr val="FFD13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04" charset="0"/>
              <a:ea typeface="ＭＳ Ｐゴシック" pitchFamily="-104" charset="-128"/>
              <a:cs typeface="ＭＳ Ｐゴシック" pitchFamily="-104" charset="-128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5393004" y="3328202"/>
            <a:ext cx="3333136" cy="506378"/>
          </a:xfrm>
          <a:prstGeom prst="rect">
            <a:avLst/>
          </a:prstGeom>
          <a:solidFill>
            <a:srgbClr val="FFD13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04" charset="0"/>
              <a:ea typeface="ＭＳ Ｐゴシック" pitchFamily="-104" charset="-128"/>
              <a:cs typeface="ＭＳ Ｐゴシック" pitchFamily="-104" charset="-128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5388092" y="3962369"/>
            <a:ext cx="3333136" cy="631773"/>
          </a:xfrm>
          <a:prstGeom prst="rect">
            <a:avLst/>
          </a:prstGeom>
          <a:solidFill>
            <a:srgbClr val="FFD13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04" charset="0"/>
              <a:ea typeface="ＭＳ Ｐゴシック" pitchFamily="-104" charset="-128"/>
              <a:cs typeface="ＭＳ Ｐゴシック" pitchFamily="-10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31776876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  <p:bldP spid="9" grpId="0" animBg="1"/>
      <p:bldP spid="10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Spatial Association Rule vs. Colocation</a:t>
            </a:r>
          </a:p>
        </p:txBody>
      </p:sp>
      <p:sp>
        <p:nvSpPr>
          <p:cNvPr id="5" name="Rectangle 26"/>
          <p:cNvSpPr>
            <a:spLocks noChangeArrowheads="1"/>
          </p:cNvSpPr>
          <p:nvPr/>
        </p:nvSpPr>
        <p:spPr bwMode="auto">
          <a:xfrm>
            <a:off x="202406" y="2159307"/>
            <a:ext cx="1705139" cy="3048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pic>
        <p:nvPicPr>
          <p:cNvPr id="6" name="Picture 6" descr="coloc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245671"/>
            <a:ext cx="1418897" cy="13363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Box 11"/>
          <p:cNvSpPr txBox="1">
            <a:spLocks noChangeArrowheads="1"/>
          </p:cNvSpPr>
          <p:nvPr/>
        </p:nvSpPr>
        <p:spPr bwMode="auto">
          <a:xfrm>
            <a:off x="228599" y="3964464"/>
            <a:ext cx="1652752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rgbClr val="0033CC"/>
              </a:buClr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0033CC"/>
              </a:buClr>
              <a:buFont typeface="Wingdings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33CC"/>
              </a:buClr>
              <a:buFont typeface="Wingdings" pitchFamily="2" charset="2"/>
              <a:buChar char="Ø"/>
              <a:defRPr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033CC"/>
              </a:buClr>
              <a:buFont typeface="Wingdings" pitchFamily="2" charset="2"/>
              <a:buChar char="Ø"/>
              <a:defRPr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0033CC"/>
              </a:buClr>
              <a:buFont typeface="Wingdings" pitchFamily="2" charset="2"/>
              <a:buChar char="Ø"/>
              <a:defRPr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CC"/>
              </a:buClr>
              <a:buFont typeface="Wingdings" pitchFamily="2" charset="2"/>
              <a:buChar char="Ø"/>
              <a:defRPr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CC"/>
              </a:buClr>
              <a:buFont typeface="Wingdings" pitchFamily="2" charset="2"/>
              <a:buChar char="Ø"/>
              <a:defRPr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CC"/>
              </a:buClr>
              <a:buFont typeface="Wingdings" pitchFamily="2" charset="2"/>
              <a:buChar char="Ø"/>
              <a:defRPr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CC"/>
              </a:buClr>
              <a:buFont typeface="Wingdings" pitchFamily="2" charset="2"/>
              <a:buChar char="Ø"/>
              <a:defRPr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600" dirty="0">
                <a:effectLst/>
                <a:latin typeface="Microsoft Sans Serif" panose="020B0604020202020204" pitchFamily="34" charset="0"/>
                <a:cs typeface="Microsoft Sans Serif" panose="020B0604020202020204" pitchFamily="34" charset="0"/>
              </a:rPr>
              <a:t>Input = Spatial feature A,B, C,  &amp; their instances</a:t>
            </a:r>
          </a:p>
        </p:txBody>
      </p:sp>
      <p:sp>
        <p:nvSpPr>
          <p:cNvPr id="9" name="Text Box 21"/>
          <p:cNvSpPr txBox="1">
            <a:spLocks noChangeArrowheads="1"/>
          </p:cNvSpPr>
          <p:nvPr/>
        </p:nvSpPr>
        <p:spPr bwMode="auto">
          <a:xfrm>
            <a:off x="2249487" y="1663145"/>
            <a:ext cx="5105400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0033CC"/>
              </a:buClr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0033CC"/>
              </a:buClr>
              <a:buFont typeface="Wingdings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33CC"/>
              </a:buClr>
              <a:buFont typeface="Wingdings" pitchFamily="2" charset="2"/>
              <a:buChar char="Ø"/>
              <a:defRPr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033CC"/>
              </a:buClr>
              <a:buFont typeface="Wingdings" pitchFamily="2" charset="2"/>
              <a:buChar char="Ø"/>
              <a:defRPr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0033CC"/>
              </a:buClr>
              <a:buFont typeface="Wingdings" pitchFamily="2" charset="2"/>
              <a:buChar char="Ø"/>
              <a:defRPr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CC"/>
              </a:buClr>
              <a:buFont typeface="Wingdings" pitchFamily="2" charset="2"/>
              <a:buChar char="Ø"/>
              <a:defRPr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CC"/>
              </a:buClr>
              <a:buFont typeface="Wingdings" pitchFamily="2" charset="2"/>
              <a:buChar char="Ø"/>
              <a:defRPr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CC"/>
              </a:buClr>
              <a:buFont typeface="Wingdings" pitchFamily="2" charset="2"/>
              <a:buChar char="Ø"/>
              <a:defRPr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CC"/>
              </a:buClr>
              <a:buFont typeface="Wingdings" pitchFamily="2" charset="2"/>
              <a:buChar char="Ø"/>
              <a:defRPr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marL="342900" lvl="1" indent="-342900" eaLnBrk="1" fontAlgn="base" hangingPunct="1">
              <a:lnSpc>
                <a:spcPct val="80000"/>
              </a:lnSpc>
              <a:spcAft>
                <a:spcPct val="0"/>
              </a:spcAft>
              <a:buClr>
                <a:srgbClr val="7A0019"/>
              </a:buClr>
              <a:buFont typeface="Arial" panose="020B0604020202020204" pitchFamily="34" charset="0"/>
              <a:buChar char="•"/>
              <a:defRPr/>
            </a:pPr>
            <a:r>
              <a:rPr lang="en-US" altLang="en-US" dirty="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Spatial </a:t>
            </a:r>
            <a:r>
              <a:rPr lang="en-US" altLang="en-US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Association Rule (Han 95)</a:t>
            </a:r>
          </a:p>
          <a:p>
            <a:pPr marL="342900" lvl="1" indent="-342900" eaLnBrk="1" fontAlgn="base" hangingPunct="1">
              <a:lnSpc>
                <a:spcPct val="80000"/>
              </a:lnSpc>
              <a:spcAft>
                <a:spcPct val="0"/>
              </a:spcAft>
              <a:buClr>
                <a:srgbClr val="7A0019"/>
              </a:buClr>
              <a:buFont typeface="Arial" panose="020B0604020202020204" pitchFamily="34" charset="0"/>
              <a:buChar char="•"/>
              <a:defRPr/>
            </a:pPr>
            <a:r>
              <a:rPr lang="en-US" altLang="en-US" sz="1800" dirty="0" smtClean="0">
                <a:solidFill>
                  <a:srgbClr val="FF0000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Output </a:t>
            </a:r>
            <a:r>
              <a:rPr lang="en-US" altLang="en-US" sz="1800" dirty="0">
                <a:solidFill>
                  <a:srgbClr val="FF0000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= (B,C)</a:t>
            </a:r>
          </a:p>
          <a:p>
            <a:pPr marL="342900" lvl="1" indent="-342900" eaLnBrk="1" fontAlgn="base" hangingPunct="1">
              <a:lnSpc>
                <a:spcPct val="80000"/>
              </a:lnSpc>
              <a:spcAft>
                <a:spcPct val="0"/>
              </a:spcAft>
              <a:buClr>
                <a:srgbClr val="7A0019"/>
              </a:buClr>
              <a:buFont typeface="Arial" panose="020B0604020202020204" pitchFamily="34" charset="0"/>
              <a:buChar char="•"/>
              <a:defRPr/>
            </a:pPr>
            <a:r>
              <a:rPr lang="en-US" altLang="en-US" sz="1800" dirty="0">
                <a:solidFill>
                  <a:srgbClr val="0075CC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Transactions by Reference </a:t>
            </a:r>
            <a:r>
              <a:rPr lang="en-US" altLang="en-US" sz="1800" dirty="0" smtClean="0">
                <a:solidFill>
                  <a:srgbClr val="0075CC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feature C</a:t>
            </a:r>
            <a:endParaRPr lang="en-US" altLang="en-US" sz="1800" dirty="0">
              <a:solidFill>
                <a:srgbClr val="0075CC"/>
              </a:solidFill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15" name="Text Box 22"/>
          <p:cNvSpPr txBox="1">
            <a:spLocks noChangeArrowheads="1"/>
          </p:cNvSpPr>
          <p:nvPr/>
        </p:nvSpPr>
        <p:spPr bwMode="auto">
          <a:xfrm>
            <a:off x="2693456" y="2516453"/>
            <a:ext cx="3982180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0033CC"/>
              </a:buClr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0033CC"/>
              </a:buClr>
              <a:buFont typeface="Wingdings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33CC"/>
              </a:buClr>
              <a:buFont typeface="Wingdings" pitchFamily="2" charset="2"/>
              <a:buChar char="Ø"/>
              <a:defRPr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033CC"/>
              </a:buClr>
              <a:buFont typeface="Wingdings" pitchFamily="2" charset="2"/>
              <a:buChar char="Ø"/>
              <a:defRPr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0033CC"/>
              </a:buClr>
              <a:buFont typeface="Wingdings" pitchFamily="2" charset="2"/>
              <a:buChar char="Ø"/>
              <a:defRPr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CC"/>
              </a:buClr>
              <a:buFont typeface="Wingdings" pitchFamily="2" charset="2"/>
              <a:buChar char="Ø"/>
              <a:defRPr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CC"/>
              </a:buClr>
              <a:buFont typeface="Wingdings" pitchFamily="2" charset="2"/>
              <a:buChar char="Ø"/>
              <a:defRPr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CC"/>
              </a:buClr>
              <a:buFont typeface="Wingdings" pitchFamily="2" charset="2"/>
              <a:buChar char="Ø"/>
              <a:defRPr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CC"/>
              </a:buClr>
              <a:buFont typeface="Wingdings" pitchFamily="2" charset="2"/>
              <a:buChar char="Ø"/>
              <a:defRPr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marL="0" lvl="1" indent="0" eaLnBrk="1" fontAlgn="base" hangingPunct="1">
              <a:lnSpc>
                <a:spcPct val="80000"/>
              </a:lnSpc>
              <a:spcAft>
                <a:spcPct val="0"/>
              </a:spcAft>
              <a:buClr>
                <a:srgbClr val="7A0019"/>
              </a:buClr>
              <a:buNone/>
              <a:defRPr/>
            </a:pPr>
            <a:r>
              <a:rPr lang="en-US" altLang="en-US" sz="1600" dirty="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Transactions</a:t>
            </a:r>
            <a:r>
              <a:rPr lang="en-US" altLang="en-US" sz="16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: (C1, B1), (C2, B2)</a:t>
            </a:r>
          </a:p>
          <a:p>
            <a:pPr marL="0" lvl="1" indent="0" eaLnBrk="1" fontAlgn="base" hangingPunct="1">
              <a:lnSpc>
                <a:spcPct val="80000"/>
              </a:lnSpc>
              <a:spcAft>
                <a:spcPct val="0"/>
              </a:spcAft>
              <a:buClr>
                <a:srgbClr val="7A0019"/>
              </a:buClr>
              <a:buNone/>
              <a:defRPr/>
            </a:pPr>
            <a:r>
              <a:rPr lang="en-US" altLang="en-US" sz="16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Support (A,B) = </a:t>
            </a:r>
            <a:r>
              <a:rPr lang="en-US" altLang="en-US" sz="1600" dirty="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Ǿ, Support(B,C</a:t>
            </a:r>
            <a:r>
              <a:rPr lang="en-US" altLang="en-US" sz="16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)=2 / 2 = 1</a:t>
            </a:r>
          </a:p>
        </p:txBody>
      </p:sp>
      <p:sp>
        <p:nvSpPr>
          <p:cNvPr id="16" name="Rectangle 23"/>
          <p:cNvSpPr>
            <a:spLocks noChangeArrowheads="1"/>
          </p:cNvSpPr>
          <p:nvPr/>
        </p:nvSpPr>
        <p:spPr bwMode="auto">
          <a:xfrm>
            <a:off x="2249487" y="1605571"/>
            <a:ext cx="4572000" cy="14464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grpSp>
        <p:nvGrpSpPr>
          <p:cNvPr id="11" name="Group 2"/>
          <p:cNvGrpSpPr>
            <a:grpSpLocks/>
          </p:cNvGrpSpPr>
          <p:nvPr/>
        </p:nvGrpSpPr>
        <p:grpSpPr bwMode="auto">
          <a:xfrm>
            <a:off x="7104062" y="1645443"/>
            <a:ext cx="2039938" cy="2319021"/>
            <a:chOff x="6988175" y="1066800"/>
            <a:chExt cx="2039938" cy="2543175"/>
          </a:xfrm>
        </p:grpSpPr>
        <p:pic>
          <p:nvPicPr>
            <p:cNvPr id="12" name="Picture 6" descr="coloc1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88175" y="1528763"/>
              <a:ext cx="1622425" cy="16795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" name="Oval 12"/>
            <p:cNvSpPr/>
            <p:nvPr/>
          </p:nvSpPr>
          <p:spPr bwMode="auto">
            <a:xfrm>
              <a:off x="7554913" y="1066800"/>
              <a:ext cx="1473200" cy="1385888"/>
            </a:xfrm>
            <a:prstGeom prst="ellipse">
              <a:avLst/>
            </a:prstGeom>
            <a:noFill/>
            <a:ln w="9525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4" name="Oval 13"/>
            <p:cNvSpPr/>
            <p:nvPr/>
          </p:nvSpPr>
          <p:spPr bwMode="auto">
            <a:xfrm>
              <a:off x="7478713" y="2224088"/>
              <a:ext cx="1473200" cy="1385887"/>
            </a:xfrm>
            <a:prstGeom prst="ellipse">
              <a:avLst/>
            </a:prstGeom>
            <a:noFill/>
            <a:ln w="9525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</p:grpSp>
      <p:sp>
        <p:nvSpPr>
          <p:cNvPr id="20" name="Text Box 16"/>
          <p:cNvSpPr txBox="1">
            <a:spLocks noChangeArrowheads="1"/>
          </p:cNvSpPr>
          <p:nvPr/>
        </p:nvSpPr>
        <p:spPr bwMode="auto">
          <a:xfrm>
            <a:off x="2478087" y="5360209"/>
            <a:ext cx="4191000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0033CC"/>
              </a:buClr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0033CC"/>
              </a:buClr>
              <a:buFont typeface="Wingdings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33CC"/>
              </a:buClr>
              <a:buFont typeface="Wingdings" pitchFamily="2" charset="2"/>
              <a:buChar char="Ø"/>
              <a:defRPr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033CC"/>
              </a:buClr>
              <a:buFont typeface="Wingdings" pitchFamily="2" charset="2"/>
              <a:buChar char="Ø"/>
              <a:defRPr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0033CC"/>
              </a:buClr>
              <a:buFont typeface="Wingdings" pitchFamily="2" charset="2"/>
              <a:buChar char="Ø"/>
              <a:defRPr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CC"/>
              </a:buClr>
              <a:buFont typeface="Wingdings" pitchFamily="2" charset="2"/>
              <a:buChar char="Ø"/>
              <a:defRPr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CC"/>
              </a:buClr>
              <a:buFont typeface="Wingdings" pitchFamily="2" charset="2"/>
              <a:buChar char="Ø"/>
              <a:defRPr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CC"/>
              </a:buClr>
              <a:buFont typeface="Wingdings" pitchFamily="2" charset="2"/>
              <a:buChar char="Ø"/>
              <a:defRPr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CC"/>
              </a:buClr>
              <a:buFont typeface="Wingdings" pitchFamily="2" charset="2"/>
              <a:buChar char="Ø"/>
              <a:defRPr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marL="0" lvl="1" indent="0" eaLnBrk="1" fontAlgn="base" hangingPunct="1">
              <a:lnSpc>
                <a:spcPct val="80000"/>
              </a:lnSpc>
              <a:spcAft>
                <a:spcPct val="0"/>
              </a:spcAft>
              <a:buClr>
                <a:srgbClr val="7A0019"/>
              </a:buClr>
              <a:buNone/>
              <a:defRPr/>
            </a:pPr>
            <a:r>
              <a:rPr lang="en-US" altLang="en-US" sz="18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  </a:t>
            </a:r>
            <a:r>
              <a:rPr lang="en-US" altLang="en-US" sz="16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PI(B,C) = min(2/2,2/2) = 1</a:t>
            </a:r>
          </a:p>
        </p:txBody>
      </p:sp>
      <p:sp>
        <p:nvSpPr>
          <p:cNvPr id="22" name="Text Box 5"/>
          <p:cNvSpPr txBox="1">
            <a:spLocks noChangeArrowheads="1"/>
          </p:cNvSpPr>
          <p:nvPr/>
        </p:nvSpPr>
        <p:spPr bwMode="auto">
          <a:xfrm>
            <a:off x="6162675" y="5414745"/>
            <a:ext cx="184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0033CC"/>
              </a:buClr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0033CC"/>
              </a:buClr>
              <a:buFont typeface="Wingdings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33CC"/>
              </a:buClr>
              <a:buFont typeface="Wingdings" pitchFamily="2" charset="2"/>
              <a:buChar char="Ø"/>
              <a:defRPr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033CC"/>
              </a:buClr>
              <a:buFont typeface="Wingdings" pitchFamily="2" charset="2"/>
              <a:buChar char="Ø"/>
              <a:defRPr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0033CC"/>
              </a:buClr>
              <a:buFont typeface="Wingdings" pitchFamily="2" charset="2"/>
              <a:buChar char="Ø"/>
              <a:defRPr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CC"/>
              </a:buClr>
              <a:buFont typeface="Wingdings" pitchFamily="2" charset="2"/>
              <a:buChar char="Ø"/>
              <a:defRPr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CC"/>
              </a:buClr>
              <a:buFont typeface="Wingdings" pitchFamily="2" charset="2"/>
              <a:buChar char="Ø"/>
              <a:defRPr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CC"/>
              </a:buClr>
              <a:buFont typeface="Wingdings" pitchFamily="2" charset="2"/>
              <a:buChar char="Ø"/>
              <a:defRPr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CC"/>
              </a:buClr>
              <a:buFont typeface="Wingdings" pitchFamily="2" charset="2"/>
              <a:buChar char="Ø"/>
              <a:defRPr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en-US" altLang="en-US">
              <a:effectLst/>
            </a:endParaRPr>
          </a:p>
        </p:txBody>
      </p:sp>
      <p:sp>
        <p:nvSpPr>
          <p:cNvPr id="23" name="Text Box 14"/>
          <p:cNvSpPr txBox="1">
            <a:spLocks noChangeArrowheads="1"/>
          </p:cNvSpPr>
          <p:nvPr/>
        </p:nvSpPr>
        <p:spPr bwMode="auto">
          <a:xfrm>
            <a:off x="2597763" y="4772878"/>
            <a:ext cx="2688557" cy="5601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0033CC"/>
              </a:buClr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0033CC"/>
              </a:buClr>
              <a:buFont typeface="Wingdings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33CC"/>
              </a:buClr>
              <a:buFont typeface="Wingdings" pitchFamily="2" charset="2"/>
              <a:buChar char="Ø"/>
              <a:defRPr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033CC"/>
              </a:buClr>
              <a:buFont typeface="Wingdings" pitchFamily="2" charset="2"/>
              <a:buChar char="Ø"/>
              <a:defRPr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0033CC"/>
              </a:buClr>
              <a:buFont typeface="Wingdings" pitchFamily="2" charset="2"/>
              <a:buChar char="Ø"/>
              <a:defRPr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CC"/>
              </a:buClr>
              <a:buFont typeface="Wingdings" pitchFamily="2" charset="2"/>
              <a:buChar char="Ø"/>
              <a:defRPr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CC"/>
              </a:buClr>
              <a:buFont typeface="Wingdings" pitchFamily="2" charset="2"/>
              <a:buChar char="Ø"/>
              <a:defRPr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CC"/>
              </a:buClr>
              <a:buFont typeface="Wingdings" pitchFamily="2" charset="2"/>
              <a:buChar char="Ø"/>
              <a:defRPr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CC"/>
              </a:buClr>
              <a:buFont typeface="Wingdings" pitchFamily="2" charset="2"/>
              <a:buChar char="Ø"/>
              <a:defRPr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marL="0" lvl="1" indent="0" eaLnBrk="1" fontAlgn="base" hangingPunct="1">
              <a:lnSpc>
                <a:spcPct val="80000"/>
              </a:lnSpc>
              <a:spcAft>
                <a:spcPct val="0"/>
              </a:spcAft>
              <a:buClr>
                <a:srgbClr val="7A0019"/>
              </a:buClr>
              <a:buNone/>
              <a:defRPr/>
            </a:pPr>
            <a:r>
              <a:rPr lang="en-US" altLang="en-US" sz="1800" dirty="0">
                <a:solidFill>
                  <a:srgbClr val="FF0000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Output = (A,B), (B, C</a:t>
            </a:r>
            <a:r>
              <a:rPr lang="en-US" altLang="en-US" sz="1800" dirty="0" smtClean="0">
                <a:solidFill>
                  <a:srgbClr val="FF0000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)</a:t>
            </a:r>
            <a:endParaRPr lang="en-US" altLang="en-US" sz="1800" dirty="0">
              <a:effectLst/>
            </a:endParaRPr>
          </a:p>
          <a:p>
            <a:pPr marL="0" lvl="1" indent="0" eaLnBrk="1" fontAlgn="base" hangingPunct="1">
              <a:lnSpc>
                <a:spcPct val="80000"/>
              </a:lnSpc>
              <a:spcAft>
                <a:spcPct val="0"/>
              </a:spcAft>
              <a:buClr>
                <a:srgbClr val="7A0019"/>
              </a:buClr>
              <a:buNone/>
              <a:defRPr/>
            </a:pPr>
            <a:r>
              <a:rPr lang="en-US" altLang="en-US" sz="16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PI(A,B) = min(2/2,1/2) = 0.5</a:t>
            </a:r>
          </a:p>
        </p:txBody>
      </p:sp>
      <p:sp>
        <p:nvSpPr>
          <p:cNvPr id="24" name="Text Box 19"/>
          <p:cNvSpPr txBox="1">
            <a:spLocks noChangeArrowheads="1"/>
          </p:cNvSpPr>
          <p:nvPr/>
        </p:nvSpPr>
        <p:spPr bwMode="auto">
          <a:xfrm>
            <a:off x="2249487" y="4416761"/>
            <a:ext cx="4744844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0033CC"/>
              </a:buClr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0033CC"/>
              </a:buClr>
              <a:buFont typeface="Wingdings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33CC"/>
              </a:buClr>
              <a:buFont typeface="Wingdings" pitchFamily="2" charset="2"/>
              <a:buChar char="Ø"/>
              <a:defRPr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033CC"/>
              </a:buClr>
              <a:buFont typeface="Wingdings" pitchFamily="2" charset="2"/>
              <a:buChar char="Ø"/>
              <a:defRPr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0033CC"/>
              </a:buClr>
              <a:buFont typeface="Wingdings" pitchFamily="2" charset="2"/>
              <a:buChar char="Ø"/>
              <a:defRPr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CC"/>
              </a:buClr>
              <a:buFont typeface="Wingdings" pitchFamily="2" charset="2"/>
              <a:buChar char="Ø"/>
              <a:defRPr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CC"/>
              </a:buClr>
              <a:buFont typeface="Wingdings" pitchFamily="2" charset="2"/>
              <a:buChar char="Ø"/>
              <a:defRPr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CC"/>
              </a:buClr>
              <a:buFont typeface="Wingdings" pitchFamily="2" charset="2"/>
              <a:buChar char="Ø"/>
              <a:defRPr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CC"/>
              </a:buClr>
              <a:buFont typeface="Wingdings" pitchFamily="2" charset="2"/>
              <a:buChar char="Ø"/>
              <a:defRPr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marL="342900" lvl="1" indent="-342900" eaLnBrk="1" fontAlgn="base" hangingPunct="1">
              <a:lnSpc>
                <a:spcPct val="80000"/>
              </a:lnSpc>
              <a:spcAft>
                <a:spcPct val="0"/>
              </a:spcAft>
              <a:buClr>
                <a:srgbClr val="7A0019"/>
              </a:buClr>
              <a:buFont typeface="Arial" panose="020B0604020202020204" pitchFamily="34" charset="0"/>
              <a:buChar char="•"/>
              <a:defRPr/>
            </a:pPr>
            <a:r>
              <a:rPr lang="en-US" altLang="en-US" dirty="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Colocation </a:t>
            </a:r>
            <a:r>
              <a:rPr lang="en-US" altLang="en-US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- Neighborhood graph </a:t>
            </a:r>
          </a:p>
        </p:txBody>
      </p:sp>
      <p:sp>
        <p:nvSpPr>
          <p:cNvPr id="25" name="Rectangle 25"/>
          <p:cNvSpPr>
            <a:spLocks noChangeArrowheads="1"/>
          </p:cNvSpPr>
          <p:nvPr/>
        </p:nvSpPr>
        <p:spPr bwMode="auto">
          <a:xfrm>
            <a:off x="2249487" y="4381699"/>
            <a:ext cx="4572000" cy="135054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pic>
        <p:nvPicPr>
          <p:cNvPr id="19" name="Picture 36" descr="coloc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6287" y="4043145"/>
            <a:ext cx="1622425" cy="167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25" descr="logo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7000" y="5621054"/>
            <a:ext cx="1241778" cy="1089812"/>
          </a:xfrm>
          <a:prstGeom prst="rect">
            <a:avLst/>
          </a:prstGeom>
        </p:spPr>
      </p:pic>
      <p:sp>
        <p:nvSpPr>
          <p:cNvPr id="21" name="Text Box 19"/>
          <p:cNvSpPr txBox="1">
            <a:spLocks noChangeArrowheads="1"/>
          </p:cNvSpPr>
          <p:nvPr/>
        </p:nvSpPr>
        <p:spPr bwMode="auto">
          <a:xfrm>
            <a:off x="2210159" y="3126291"/>
            <a:ext cx="4772722" cy="80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rgbClr val="0033CC"/>
              </a:buClr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0033CC"/>
              </a:buClr>
              <a:buFont typeface="Wingdings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33CC"/>
              </a:buClr>
              <a:buFont typeface="Wingdings" pitchFamily="2" charset="2"/>
              <a:buChar char="Ø"/>
              <a:defRPr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033CC"/>
              </a:buClr>
              <a:buFont typeface="Wingdings" pitchFamily="2" charset="2"/>
              <a:buChar char="Ø"/>
              <a:defRPr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0033CC"/>
              </a:buClr>
              <a:buFont typeface="Wingdings" pitchFamily="2" charset="2"/>
              <a:buChar char="Ø"/>
              <a:defRPr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CC"/>
              </a:buClr>
              <a:buFont typeface="Wingdings" pitchFamily="2" charset="2"/>
              <a:buChar char="Ø"/>
              <a:defRPr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CC"/>
              </a:buClr>
              <a:buFont typeface="Wingdings" pitchFamily="2" charset="2"/>
              <a:buChar char="Ø"/>
              <a:defRPr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CC"/>
              </a:buClr>
              <a:buFont typeface="Wingdings" pitchFamily="2" charset="2"/>
              <a:buChar char="Ø"/>
              <a:defRPr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CC"/>
              </a:buClr>
              <a:buFont typeface="Wingdings" pitchFamily="2" charset="2"/>
              <a:buChar char="Ø"/>
              <a:defRPr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marL="342900" lvl="1" indent="-342900" eaLnBrk="1" fontAlgn="base" hangingPunct="1">
              <a:lnSpc>
                <a:spcPct val="80000"/>
              </a:lnSpc>
              <a:spcAft>
                <a:spcPct val="0"/>
              </a:spcAft>
              <a:buClr>
                <a:srgbClr val="7A0019"/>
              </a:buClr>
              <a:buFont typeface="Arial" panose="020B0604020202020204" pitchFamily="34" charset="0"/>
              <a:buChar char="•"/>
              <a:defRPr/>
            </a:pPr>
            <a:r>
              <a:rPr lang="en-US" altLang="en-US" sz="1800" dirty="0" smtClean="0">
                <a:solidFill>
                  <a:srgbClr val="00B050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Cross-K </a:t>
            </a:r>
            <a:r>
              <a:rPr lang="en-US" altLang="en-US" sz="1800" dirty="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Function</a:t>
            </a:r>
          </a:p>
          <a:p>
            <a:pPr marL="400050" lvl="2" indent="0" eaLnBrk="1" fontAlgn="base" hangingPunct="1">
              <a:lnSpc>
                <a:spcPct val="80000"/>
              </a:lnSpc>
              <a:spcAft>
                <a:spcPct val="0"/>
              </a:spcAft>
              <a:buClr>
                <a:srgbClr val="7A0019"/>
              </a:buClr>
              <a:buNone/>
              <a:defRPr/>
            </a:pPr>
            <a:r>
              <a:rPr lang="en-US" altLang="en-US" sz="1600" dirty="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Cross-K (A, B) = 2/4 = 0.5</a:t>
            </a:r>
          </a:p>
          <a:p>
            <a:pPr marL="400050" lvl="2" indent="0" eaLnBrk="1" fontAlgn="base" hangingPunct="1">
              <a:lnSpc>
                <a:spcPct val="80000"/>
              </a:lnSpc>
              <a:spcAft>
                <a:spcPct val="0"/>
              </a:spcAft>
              <a:buClr>
                <a:srgbClr val="7A0019"/>
              </a:buClr>
              <a:buNone/>
              <a:defRPr/>
            </a:pPr>
            <a:r>
              <a:rPr lang="en-US" altLang="en-US" sz="1600" dirty="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Cross-K(B, C) = 2/4 = 0.5</a:t>
            </a:r>
          </a:p>
        </p:txBody>
      </p:sp>
      <p:sp>
        <p:nvSpPr>
          <p:cNvPr id="27" name="Text Box 14"/>
          <p:cNvSpPr txBox="1">
            <a:spLocks noChangeArrowheads="1"/>
          </p:cNvSpPr>
          <p:nvPr/>
        </p:nvSpPr>
        <p:spPr bwMode="auto">
          <a:xfrm>
            <a:off x="2645231" y="3865638"/>
            <a:ext cx="2383986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0033CC"/>
              </a:buClr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0033CC"/>
              </a:buClr>
              <a:buFont typeface="Wingdings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33CC"/>
              </a:buClr>
              <a:buFont typeface="Wingdings" pitchFamily="2" charset="2"/>
              <a:buChar char="Ø"/>
              <a:defRPr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033CC"/>
              </a:buClr>
              <a:buFont typeface="Wingdings" pitchFamily="2" charset="2"/>
              <a:buChar char="Ø"/>
              <a:defRPr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0033CC"/>
              </a:buClr>
              <a:buFont typeface="Wingdings" pitchFamily="2" charset="2"/>
              <a:buChar char="Ø"/>
              <a:defRPr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CC"/>
              </a:buClr>
              <a:buFont typeface="Wingdings" pitchFamily="2" charset="2"/>
              <a:buChar char="Ø"/>
              <a:defRPr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CC"/>
              </a:buClr>
              <a:buFont typeface="Wingdings" pitchFamily="2" charset="2"/>
              <a:buChar char="Ø"/>
              <a:defRPr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CC"/>
              </a:buClr>
              <a:buFont typeface="Wingdings" pitchFamily="2" charset="2"/>
              <a:buChar char="Ø"/>
              <a:defRPr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CC"/>
              </a:buClr>
              <a:buFont typeface="Wingdings" pitchFamily="2" charset="2"/>
              <a:buChar char="Ø"/>
              <a:defRPr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marL="0" lvl="1" indent="0" eaLnBrk="1" fontAlgn="base" hangingPunct="1">
              <a:lnSpc>
                <a:spcPct val="80000"/>
              </a:lnSpc>
              <a:spcAft>
                <a:spcPct val="0"/>
              </a:spcAft>
              <a:buClr>
                <a:srgbClr val="7A0019"/>
              </a:buClr>
              <a:buNone/>
              <a:defRPr/>
            </a:pPr>
            <a:r>
              <a:rPr lang="en-US" altLang="en-US" sz="1800" dirty="0">
                <a:solidFill>
                  <a:srgbClr val="FF0000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Output = (A,B), (B, C</a:t>
            </a:r>
            <a:r>
              <a:rPr lang="en-US" altLang="en-US" sz="1800" dirty="0" smtClean="0">
                <a:solidFill>
                  <a:srgbClr val="FF0000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)</a:t>
            </a:r>
            <a:endParaRPr lang="en-US" altLang="en-US" sz="1800" dirty="0">
              <a:effectLst/>
            </a:endParaRPr>
          </a:p>
        </p:txBody>
      </p:sp>
      <p:sp>
        <p:nvSpPr>
          <p:cNvPr id="28" name="Rectangle 25"/>
          <p:cNvSpPr>
            <a:spLocks noChangeArrowheads="1"/>
          </p:cNvSpPr>
          <p:nvPr/>
        </p:nvSpPr>
        <p:spPr bwMode="auto">
          <a:xfrm>
            <a:off x="2254407" y="3049467"/>
            <a:ext cx="4567080" cy="133223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30490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8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Spatial Colocation: </a:t>
            </a:r>
            <a:r>
              <a:rPr lang="en-US" sz="3600" dirty="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Trends</a:t>
            </a:r>
            <a:endParaRPr lang="en-US" sz="3600" dirty="0"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610566"/>
            <a:ext cx="8190361" cy="4028234"/>
          </a:xfrm>
        </p:spPr>
        <p:txBody>
          <a:bodyPr/>
          <a:lstStyle/>
          <a:p>
            <a:pPr marL="342900" lvl="1" indent="-342900">
              <a:lnSpc>
                <a:spcPct val="8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en-US" sz="2400" dirty="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Algorithms</a:t>
            </a:r>
            <a:endParaRPr lang="en-US" altLang="en-US" sz="2000" dirty="0"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marL="742950" lvl="2" indent="-342900">
              <a:lnSpc>
                <a:spcPct val="8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en-US" sz="20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Join-based  </a:t>
            </a:r>
            <a:r>
              <a:rPr lang="en-US" altLang="en-US" sz="2000" dirty="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algorithms</a:t>
            </a:r>
            <a:endParaRPr lang="en-US" altLang="en-US" sz="1600" dirty="0"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marL="1200150" lvl="3" indent="-342900">
              <a:lnSpc>
                <a:spcPct val="8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en-US" sz="16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One spatial join per candidate </a:t>
            </a:r>
            <a:r>
              <a:rPr lang="en-US" altLang="en-US" sz="1600" dirty="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colocation</a:t>
            </a:r>
            <a:endParaRPr lang="en-US" altLang="en-US" sz="1400" dirty="0"/>
          </a:p>
          <a:p>
            <a:pPr marL="742950" lvl="2" indent="-342900">
              <a:lnSpc>
                <a:spcPct val="80000"/>
              </a:lnSpc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Join-</a:t>
            </a:r>
            <a:r>
              <a:rPr lang="en-US" sz="2000" dirty="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less algorithms </a:t>
            </a:r>
          </a:p>
          <a:p>
            <a:pPr marL="342900" lvl="1" indent="-342900">
              <a:lnSpc>
                <a:spcPct val="80000"/>
              </a:lnSpc>
              <a:buFont typeface="Arial" panose="020B0604020202020204" pitchFamily="34" charset="0"/>
              <a:buChar char="•"/>
              <a:defRPr/>
            </a:pPr>
            <a:endParaRPr lang="en-US" dirty="0"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marL="342900" lvl="1" indent="-342900">
              <a:lnSpc>
                <a:spcPct val="80000"/>
              </a:lnSpc>
              <a:buFont typeface="Arial" panose="020B0604020202020204" pitchFamily="34" charset="0"/>
              <a:buChar char="•"/>
              <a:defRPr/>
            </a:pPr>
            <a:r>
              <a:rPr lang="en-US" sz="2400" dirty="0" err="1">
                <a:latin typeface="Microsoft Sans Serif" panose="020B0604020202020204" pitchFamily="34" charset="0"/>
                <a:cs typeface="Microsoft Sans Serif" panose="020B0604020202020204" pitchFamily="34" charset="0"/>
              </a:rPr>
              <a:t>Spatio</a:t>
            </a:r>
            <a:r>
              <a:rPr lang="en-US" sz="24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-</a:t>
            </a:r>
            <a:r>
              <a:rPr lang="en-US" sz="2400" dirty="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temporal</a:t>
            </a:r>
          </a:p>
          <a:p>
            <a:pPr marL="742950" lvl="2" indent="-342900">
              <a:lnSpc>
                <a:spcPct val="80000"/>
              </a:lnSpc>
              <a:buFont typeface="Arial" panose="020B0604020202020204" pitchFamily="34" charset="0"/>
              <a:buChar char="•"/>
              <a:defRPr/>
            </a:pPr>
            <a:r>
              <a:rPr lang="en-US" sz="2000" dirty="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Which events co-occur in space and time?</a:t>
            </a:r>
          </a:p>
          <a:p>
            <a:pPr marL="1200150" lvl="3" indent="-342900">
              <a:lnSpc>
                <a:spcPct val="80000"/>
              </a:lnSpc>
              <a:buFont typeface="Arial" panose="020B0604020202020204" pitchFamily="34" charset="0"/>
              <a:buChar char="•"/>
              <a:defRPr/>
            </a:pPr>
            <a:r>
              <a:rPr lang="en-US" sz="1600" dirty="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(bar-closing, minor offenses, drunk-driving citations)</a:t>
            </a:r>
          </a:p>
          <a:p>
            <a:pPr marL="742950" lvl="2" indent="-342900">
              <a:lnSpc>
                <a:spcPct val="80000"/>
              </a:lnSpc>
              <a:buFont typeface="Arial" panose="020B0604020202020204" pitchFamily="34" charset="0"/>
              <a:buChar char="•"/>
              <a:defRPr/>
            </a:pPr>
            <a:r>
              <a:rPr lang="en-US" sz="2000" dirty="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Which types of objects move together?</a:t>
            </a:r>
            <a:endParaRPr lang="en-US" sz="2000" dirty="0"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pic>
        <p:nvPicPr>
          <p:cNvPr id="4" name="Picture 3" descr="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7000" y="5621054"/>
            <a:ext cx="1241778" cy="1089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3738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Quiz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/>
              <a:t>Which is false about concepts underlying association rules? </a:t>
            </a:r>
            <a:endParaRPr lang="en-US" sz="2400" dirty="0" smtClean="0"/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r>
              <a:rPr lang="en-US" sz="2000" dirty="0"/>
              <a:t>a) </a:t>
            </a:r>
            <a:r>
              <a:rPr lang="en-US" sz="2000" dirty="0" err="1"/>
              <a:t>Apriori</a:t>
            </a:r>
            <a:r>
              <a:rPr lang="en-US" sz="2000" dirty="0"/>
              <a:t> algorithm is used for pruning infrequent item-sets</a:t>
            </a:r>
          </a:p>
          <a:p>
            <a:pPr marL="0" indent="0">
              <a:buNone/>
            </a:pPr>
            <a:r>
              <a:rPr lang="en-US" sz="2000" dirty="0"/>
              <a:t>b) Support(diaper, beer) cannot exceed support(diaper) </a:t>
            </a:r>
          </a:p>
          <a:p>
            <a:pPr marL="0" indent="0">
              <a:buNone/>
            </a:pPr>
            <a:r>
              <a:rPr lang="en-US" sz="2000" dirty="0"/>
              <a:t>c) Transactions are not natural for spatial data due to continuity of </a:t>
            </a:r>
            <a:r>
              <a:rPr lang="en-US" sz="2000" dirty="0" smtClean="0"/>
              <a:t> </a:t>
            </a:r>
          </a:p>
          <a:p>
            <a:pPr marL="0" indent="0">
              <a:buNone/>
            </a:pPr>
            <a:r>
              <a:rPr lang="en-US" sz="2000" dirty="0"/>
              <a:t> </a:t>
            </a:r>
            <a:r>
              <a:rPr lang="en-US" sz="2000" dirty="0" smtClean="0"/>
              <a:t>    geographic </a:t>
            </a:r>
            <a:r>
              <a:rPr lang="en-US" sz="2000" dirty="0"/>
              <a:t>space </a:t>
            </a:r>
          </a:p>
          <a:p>
            <a:pPr marL="0" indent="0">
              <a:buNone/>
            </a:pPr>
            <a:r>
              <a:rPr lang="en-US" sz="2000" dirty="0"/>
              <a:t>d) Support(diaper) cannot exceed support(diaper, beer)</a:t>
            </a:r>
          </a:p>
        </p:txBody>
      </p:sp>
    </p:spTree>
    <p:extLst>
      <p:ext uri="{BB962C8B-B14F-4D97-AF65-F5344CB8AC3E}">
        <p14:creationId xmlns:p14="http://schemas.microsoft.com/office/powerpoint/2010/main" val="269403014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Microsoft Sans Serif"/>
                <a:cs typeface="Microsoft Sans Serif"/>
              </a:rPr>
              <a:t>Outline</a:t>
            </a:r>
            <a:endParaRPr lang="en-US" dirty="0">
              <a:latin typeface="Microsoft Sans Serif"/>
              <a:cs typeface="Microsoft Sans Serif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587500"/>
            <a:ext cx="8610600" cy="4051300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sz="2400" dirty="0" smtClean="0">
                <a:latin typeface="Microsoft Sans Serif"/>
                <a:cs typeface="Microsoft Sans Serif"/>
              </a:rPr>
              <a:t>Motivation, Spatial Pattern Families</a:t>
            </a:r>
            <a:endParaRPr lang="en-US" sz="2400" dirty="0">
              <a:latin typeface="Microsoft Sans Serif"/>
              <a:cs typeface="Microsoft Sans Serif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Spatial </a:t>
            </a:r>
            <a:r>
              <a:rPr lang="en-US" sz="2400" dirty="0"/>
              <a:t>data types and relationships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Limitations of Traditional Statistics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Location Prediction model </a:t>
            </a:r>
            <a:endParaRPr lang="en-US" sz="2400" dirty="0" smtClean="0"/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Hotspots </a:t>
            </a:r>
            <a:endParaRPr lang="en-US" sz="2400" dirty="0" smtClean="0"/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Spatial outliers </a:t>
            </a:r>
            <a:endParaRPr lang="en-US" sz="2400" dirty="0" smtClean="0"/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Colocations and Co-occurrences </a:t>
            </a:r>
            <a:endParaRPr lang="en-US" sz="2400" dirty="0" smtClean="0"/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rgbClr val="FF0000"/>
                </a:solidFill>
              </a:rPr>
              <a:t>Summary:  What is special about mining spatial data</a:t>
            </a:r>
            <a:r>
              <a:rPr lang="en-US" sz="2400" dirty="0" smtClean="0">
                <a:solidFill>
                  <a:srgbClr val="FF0000"/>
                </a:solidFill>
              </a:rPr>
              <a:t>?</a:t>
            </a:r>
          </a:p>
          <a:p>
            <a:pPr marL="0" indent="0">
              <a:buNone/>
            </a:pPr>
            <a:endParaRPr lang="en-US" sz="2400" dirty="0" smtClean="0">
              <a:latin typeface="Microsoft Sans Serif"/>
              <a:cs typeface="Microsoft Sans Serif"/>
            </a:endParaRPr>
          </a:p>
          <a:p>
            <a:endParaRPr lang="en-US" dirty="0" smtClean="0">
              <a:latin typeface="Microsoft Sans Serif"/>
              <a:cs typeface="Microsoft Sans Serif"/>
            </a:endParaRPr>
          </a:p>
          <a:p>
            <a:pPr marL="457200" lvl="1" indent="0">
              <a:buNone/>
            </a:pPr>
            <a:endParaRPr lang="en-US" dirty="0">
              <a:latin typeface="Microsoft Sans Serif"/>
              <a:cs typeface="Microsoft Sans Serif"/>
            </a:endParaRPr>
          </a:p>
        </p:txBody>
      </p:sp>
      <p:pic>
        <p:nvPicPr>
          <p:cNvPr id="4" name="Picture 3" descr="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7000" y="5621054"/>
            <a:ext cx="1241778" cy="1089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5252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Summary</a:t>
            </a:r>
            <a:endParaRPr lang="en-US" sz="3600" dirty="0"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649848"/>
            <a:ext cx="8610600" cy="3988952"/>
          </a:xfrm>
        </p:spPr>
        <p:txBody>
          <a:bodyPr/>
          <a:lstStyle/>
          <a:p>
            <a:pPr marL="0" lvl="1" indent="0">
              <a:lnSpc>
                <a:spcPct val="80000"/>
              </a:lnSpc>
              <a:buNone/>
              <a:defRPr/>
            </a:pPr>
            <a:r>
              <a:rPr lang="en-US" altLang="en-US" sz="2400" dirty="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What’s Special About Mining Spatial Data ?</a:t>
            </a:r>
          </a:p>
          <a:p>
            <a:endParaRPr lang="en-US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530" y="2115885"/>
            <a:ext cx="7447070" cy="36280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5" descr="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7000" y="5621054"/>
            <a:ext cx="1241778" cy="108981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 bwMode="auto">
          <a:xfrm>
            <a:off x="5512258" y="2225986"/>
            <a:ext cx="2618651" cy="3395068"/>
          </a:xfrm>
          <a:prstGeom prst="rect">
            <a:avLst/>
          </a:prstGeom>
          <a:solidFill>
            <a:srgbClr val="FDC52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04" charset="0"/>
              <a:ea typeface="ＭＳ Ｐゴシック" pitchFamily="-104" charset="-128"/>
              <a:cs typeface="ＭＳ Ｐゴシック" pitchFamily="-104" charset="-128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3255500" y="3260415"/>
            <a:ext cx="2112734" cy="432102"/>
          </a:xfrm>
          <a:prstGeom prst="rect">
            <a:avLst/>
          </a:prstGeom>
          <a:solidFill>
            <a:srgbClr val="FDC52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04" charset="0"/>
              <a:ea typeface="ＭＳ Ｐゴシック" pitchFamily="-104" charset="-128"/>
              <a:cs typeface="ＭＳ Ｐゴシック" pitchFamily="-104" charset="-128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3255500" y="3827094"/>
            <a:ext cx="2112734" cy="1793960"/>
          </a:xfrm>
          <a:prstGeom prst="rect">
            <a:avLst/>
          </a:prstGeom>
          <a:solidFill>
            <a:srgbClr val="FDC52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04" charset="0"/>
              <a:ea typeface="ＭＳ Ｐゴシック" pitchFamily="-104" charset="-128"/>
              <a:cs typeface="ＭＳ Ｐゴシック" pitchFamily="-10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204323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Three General Approaches in SDM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752600"/>
            <a:ext cx="4564117" cy="3886200"/>
          </a:xfrm>
        </p:spPr>
        <p:txBody>
          <a:bodyPr/>
          <a:lstStyle/>
          <a:p>
            <a:pPr marL="342900" lvl="1" indent="-342900">
              <a:lnSpc>
                <a:spcPct val="8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en-US" sz="20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A. Materializing spatial features, use classical DM</a:t>
            </a:r>
          </a:p>
          <a:p>
            <a:pPr lvl="1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altLang="en-US" sz="18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Ex. Huff's model – distance (customer, store)</a:t>
            </a:r>
          </a:p>
          <a:p>
            <a:pPr lvl="1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altLang="en-US" sz="18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Ex. spatial association rule mining [</a:t>
            </a:r>
            <a:r>
              <a:rPr lang="en-US" altLang="en-US" sz="1800" dirty="0" err="1">
                <a:latin typeface="Microsoft Sans Serif" panose="020B0604020202020204" pitchFamily="34" charset="0"/>
                <a:cs typeface="Microsoft Sans Serif" panose="020B0604020202020204" pitchFamily="34" charset="0"/>
              </a:rPr>
              <a:t>Koperski</a:t>
            </a:r>
            <a:r>
              <a:rPr lang="en-US" altLang="en-US" sz="18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, Han, 1995]</a:t>
            </a:r>
          </a:p>
          <a:p>
            <a:pPr lvl="1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altLang="en-US" sz="18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Ex: wavelet and Fourier transformations</a:t>
            </a:r>
          </a:p>
          <a:p>
            <a:pPr lvl="1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altLang="en-US" sz="18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C</a:t>
            </a:r>
            <a:r>
              <a:rPr lang="en-US" altLang="en-US" sz="1800" dirty="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ommercial </a:t>
            </a:r>
            <a:r>
              <a:rPr lang="en-US" altLang="en-US" sz="18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tools: e.g., SAS-ESRI bridge</a:t>
            </a:r>
          </a:p>
          <a:p>
            <a:pPr marL="342900" lvl="1" indent="-342900">
              <a:lnSpc>
                <a:spcPct val="8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en-US" sz="20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B. Spatial slicing, use classical DM</a:t>
            </a:r>
          </a:p>
          <a:p>
            <a:pPr lvl="1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altLang="en-US" sz="18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Ex. Regional models</a:t>
            </a:r>
          </a:p>
          <a:p>
            <a:pPr lvl="1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altLang="en-US" sz="18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C</a:t>
            </a:r>
            <a:r>
              <a:rPr lang="en-US" altLang="en-US" sz="1800" dirty="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ommercial </a:t>
            </a:r>
            <a:r>
              <a:rPr lang="en-US" altLang="en-US" sz="18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tools: e.g., </a:t>
            </a:r>
            <a:r>
              <a:rPr lang="en-US" altLang="en-US" sz="1800" dirty="0" err="1">
                <a:latin typeface="Microsoft Sans Serif" panose="020B0604020202020204" pitchFamily="34" charset="0"/>
                <a:cs typeface="Microsoft Sans Serif" panose="020B0604020202020204" pitchFamily="34" charset="0"/>
              </a:rPr>
              <a:t>Matlab</a:t>
            </a:r>
            <a:r>
              <a:rPr lang="en-US" altLang="en-US" sz="18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, SAS, R, </a:t>
            </a:r>
            <a:r>
              <a:rPr lang="en-US" altLang="en-US" sz="1800" dirty="0" err="1">
                <a:latin typeface="Microsoft Sans Serif" panose="020B0604020202020204" pitchFamily="34" charset="0"/>
                <a:cs typeface="Microsoft Sans Serif" panose="020B0604020202020204" pitchFamily="34" charset="0"/>
              </a:rPr>
              <a:t>Splus</a:t>
            </a:r>
            <a:endParaRPr lang="en-US" altLang="en-US" sz="1800" dirty="0"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endParaRPr lang="en-US" dirty="0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7300" y="2183524"/>
            <a:ext cx="3771900" cy="266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5354632" y="4850524"/>
            <a:ext cx="325121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0033CC"/>
              </a:buClr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0033CC"/>
              </a:buClr>
              <a:buFont typeface="Wingdings" pitchFamily="2" charset="2"/>
              <a:buBlip>
                <a:blip r:embed="rId3"/>
              </a:buBlip>
              <a:defRPr sz="20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33CC"/>
              </a:buClr>
              <a:buFont typeface="Wingdings" pitchFamily="2" charset="2"/>
              <a:buChar char="Ø"/>
              <a:defRPr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033CC"/>
              </a:buClr>
              <a:buFont typeface="Wingdings" pitchFamily="2" charset="2"/>
              <a:buChar char="Ø"/>
              <a:defRPr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0033CC"/>
              </a:buClr>
              <a:buFont typeface="Wingdings" pitchFamily="2" charset="2"/>
              <a:buChar char="Ø"/>
              <a:defRPr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CC"/>
              </a:buClr>
              <a:buFont typeface="Wingdings" pitchFamily="2" charset="2"/>
              <a:buChar char="Ø"/>
              <a:defRPr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CC"/>
              </a:buClr>
              <a:buFont typeface="Wingdings" pitchFamily="2" charset="2"/>
              <a:buChar char="Ø"/>
              <a:defRPr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CC"/>
              </a:buClr>
              <a:buFont typeface="Wingdings" pitchFamily="2" charset="2"/>
              <a:buChar char="Ø"/>
              <a:defRPr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CC"/>
              </a:buClr>
              <a:buFont typeface="Wingdings" pitchFamily="2" charset="2"/>
              <a:buChar char="Ø"/>
              <a:defRPr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600" dirty="0">
                <a:effectLst/>
                <a:latin typeface="Microsoft Sans Serif" panose="020B0604020202020204" pitchFamily="34" charset="0"/>
                <a:cs typeface="Microsoft Sans Serif" panose="020B0604020202020204" pitchFamily="34" charset="0"/>
              </a:rPr>
              <a:t>Association rule with support map</a:t>
            </a:r>
          </a:p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600" dirty="0">
                <a:effectLst/>
                <a:latin typeface="Microsoft Sans Serif" panose="020B0604020202020204" pitchFamily="34" charset="0"/>
                <a:cs typeface="Microsoft Sans Serif" panose="020B0604020202020204" pitchFamily="34" charset="0"/>
              </a:rPr>
              <a:t>(FPAR-high -&gt; NPP-high)</a:t>
            </a:r>
          </a:p>
        </p:txBody>
      </p:sp>
      <p:pic>
        <p:nvPicPr>
          <p:cNvPr id="6" name="Picture 5" descr="logo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7000" y="5621054"/>
            <a:ext cx="1241778" cy="1089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5183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6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Review Quiz</a:t>
            </a:r>
            <a:endParaRPr lang="en-US" sz="3600" dirty="0"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Font typeface="Wingdings" pitchFamily="2" charset="2"/>
              <a:buNone/>
              <a:defRPr/>
            </a:pPr>
            <a:r>
              <a:rPr lang="en-US" sz="20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Consider an Washingtonian.com article about election micro-targeting using a database of 200+ Million records about individuals. The database is compiled from voter lists, memberships (e.g. advocacy group, frequent buyer cards, catalog/magazine subscription, ...) as well polls/surveys of effective messages and preferences. It is at www.washingtonian.com/articles/people/9627.html </a:t>
            </a:r>
          </a:p>
        </p:txBody>
      </p:sp>
      <p:pic>
        <p:nvPicPr>
          <p:cNvPr id="4" name="Picture 3" descr="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7000" y="5621054"/>
            <a:ext cx="1241778" cy="1089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1402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6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Review </a:t>
            </a:r>
            <a:r>
              <a:rPr lang="en-US" altLang="en-US" sz="3600" dirty="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Quiz – Question 1</a:t>
            </a:r>
            <a:endParaRPr lang="en-US" sz="3600" dirty="0"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1" indent="-342900">
              <a:lnSpc>
                <a:spcPct val="80000"/>
              </a:lnSpc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Q1. Match the following use-cases in the article to categories of traditional SQL2 query, association, clustering and classification: </a:t>
            </a:r>
            <a:endParaRPr lang="en-US" sz="2000" dirty="0" smtClean="0"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marL="0" lvl="1" indent="0">
              <a:lnSpc>
                <a:spcPct val="80000"/>
              </a:lnSpc>
              <a:buNone/>
              <a:defRPr/>
            </a:pPr>
            <a:endParaRPr lang="en-US" sz="2000" dirty="0"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marL="400050" lvl="2" indent="0">
              <a:lnSpc>
                <a:spcPct val="80000"/>
              </a:lnSpc>
              <a:buNone/>
              <a:defRPr/>
            </a:pPr>
            <a:r>
              <a:rPr lang="en-US" sz="2000" dirty="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(</a:t>
            </a:r>
            <a:r>
              <a:rPr lang="en-US" sz="2000" dirty="0" err="1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i</a:t>
            </a:r>
            <a:r>
              <a:rPr lang="en-US" sz="2000" dirty="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)     How </a:t>
            </a:r>
            <a:r>
              <a:rPr lang="en-US" sz="20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many single Asian men under 35 live in a given </a:t>
            </a:r>
            <a:r>
              <a:rPr lang="en-US" sz="2000" dirty="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</a:p>
          <a:p>
            <a:pPr marL="400050" lvl="2" indent="0">
              <a:lnSpc>
                <a:spcPct val="80000"/>
              </a:lnSpc>
              <a:buNone/>
              <a:defRPr/>
            </a:pPr>
            <a:r>
              <a:rPr lang="en-US" sz="20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US" sz="2000" dirty="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       congressional district</a:t>
            </a:r>
            <a:r>
              <a:rPr lang="en-US" sz="20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? </a:t>
            </a:r>
          </a:p>
          <a:p>
            <a:pPr marL="400050" lvl="2" indent="0">
              <a:lnSpc>
                <a:spcPct val="80000"/>
              </a:lnSpc>
              <a:buNone/>
              <a:defRPr/>
            </a:pPr>
            <a:r>
              <a:rPr lang="en-US" sz="20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(ii) </a:t>
            </a:r>
            <a:r>
              <a:rPr lang="en-US" sz="2000" dirty="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   How </a:t>
            </a:r>
            <a:r>
              <a:rPr lang="en-US" sz="20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many college-educated women with children at home are in </a:t>
            </a:r>
            <a:endParaRPr lang="en-US" sz="2000" dirty="0" smtClean="0"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marL="400050" lvl="2" indent="0">
              <a:lnSpc>
                <a:spcPct val="80000"/>
              </a:lnSpc>
              <a:buNone/>
              <a:defRPr/>
            </a:pPr>
            <a:r>
              <a:rPr lang="en-US" sz="20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US" sz="2000" dirty="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       Canton</a:t>
            </a:r>
            <a:r>
              <a:rPr lang="en-US" sz="20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, Ohio? </a:t>
            </a:r>
          </a:p>
          <a:p>
            <a:pPr marL="400050" lvl="2" indent="0">
              <a:lnSpc>
                <a:spcPct val="80000"/>
              </a:lnSpc>
              <a:buNone/>
              <a:defRPr/>
            </a:pPr>
            <a:r>
              <a:rPr lang="en-US" sz="20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(iii) </a:t>
            </a:r>
            <a:r>
              <a:rPr lang="en-US" sz="2000" dirty="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  Jaguar</a:t>
            </a:r>
            <a:r>
              <a:rPr lang="en-US" sz="20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, Land Rover, and Porsche owners tend to be more </a:t>
            </a:r>
            <a:endParaRPr lang="en-US" sz="2000" dirty="0" smtClean="0"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marL="400050" lvl="2" indent="0">
              <a:lnSpc>
                <a:spcPct val="80000"/>
              </a:lnSpc>
              <a:buNone/>
              <a:defRPr/>
            </a:pPr>
            <a:r>
              <a:rPr lang="en-US" sz="20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US" sz="2000" dirty="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       Republican</a:t>
            </a:r>
            <a:r>
              <a:rPr lang="en-US" sz="20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, while Subaru, Hyundai, and Volvo drivers lean </a:t>
            </a:r>
            <a:r>
              <a:rPr lang="en-US" sz="2000" dirty="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</a:p>
          <a:p>
            <a:pPr marL="400050" lvl="2" indent="0">
              <a:lnSpc>
                <a:spcPct val="80000"/>
              </a:lnSpc>
              <a:buNone/>
              <a:defRPr/>
            </a:pPr>
            <a:r>
              <a:rPr lang="en-US" sz="20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US" sz="2000" dirty="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       Democratic</a:t>
            </a:r>
            <a:r>
              <a:rPr lang="en-US" sz="20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. </a:t>
            </a:r>
          </a:p>
          <a:p>
            <a:pPr marL="400050" lvl="2" indent="0">
              <a:lnSpc>
                <a:spcPct val="80000"/>
              </a:lnSpc>
              <a:buNone/>
              <a:defRPr/>
            </a:pPr>
            <a:r>
              <a:rPr lang="en-US" sz="20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(iv) </a:t>
            </a:r>
            <a:r>
              <a:rPr lang="en-US" sz="2000" dirty="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  Some </a:t>
            </a:r>
            <a:r>
              <a:rPr lang="en-US" sz="20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of the strongest predictors of political ideology are things </a:t>
            </a:r>
            <a:r>
              <a:rPr lang="en-US" sz="2000" dirty="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</a:p>
          <a:p>
            <a:pPr marL="400050" lvl="2" indent="0">
              <a:lnSpc>
                <a:spcPct val="80000"/>
              </a:lnSpc>
              <a:buNone/>
              <a:defRPr/>
            </a:pPr>
            <a:r>
              <a:rPr lang="en-US" sz="20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US" sz="2000" dirty="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       like education</a:t>
            </a:r>
            <a:r>
              <a:rPr lang="en-US" sz="20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, homeownership, income level, and household size.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 descr="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7000" y="5621054"/>
            <a:ext cx="1241778" cy="1089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9191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Pattern Family </a:t>
            </a:r>
            <a:r>
              <a:rPr lang="en-US" sz="36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2: Spatial Outliers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582994"/>
            <a:ext cx="8610600" cy="4055806"/>
          </a:xfrm>
        </p:spPr>
        <p:txBody>
          <a:bodyPr/>
          <a:lstStyle/>
          <a:p>
            <a:r>
              <a:rPr lang="en-US" altLang="en-US" sz="20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Spatial </a:t>
            </a:r>
            <a:r>
              <a:rPr lang="en-US" altLang="en-US" sz="2000" dirty="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Outliers, Anomalies, Discontinuities</a:t>
            </a:r>
            <a:endParaRPr lang="en-US" altLang="en-US" sz="2000" dirty="0"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en-US" sz="18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Traffic Data in Twin Cities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en-US" sz="18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Abnormal Sensor Detections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en-US" sz="18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Spatial and Temporal Outliers</a:t>
            </a:r>
          </a:p>
          <a:p>
            <a:endParaRPr lang="en-US" dirty="0"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pic>
        <p:nvPicPr>
          <p:cNvPr id="6" name="Picture 8" descr="m1"/>
          <p:cNvPicPr>
            <a:picLocks noChangeAspect="1" noChangeArrowheads="1"/>
          </p:cNvPicPr>
          <p:nvPr/>
        </p:nvPicPr>
        <p:blipFill>
          <a:blip r:embed="rId2">
            <a:lum bright="32000" contrast="-3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17" t="15843" r="12717" b="15843"/>
          <a:stretch>
            <a:fillRect/>
          </a:stretch>
        </p:blipFill>
        <p:spPr bwMode="auto">
          <a:xfrm>
            <a:off x="1205499" y="3102634"/>
            <a:ext cx="2920451" cy="21478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13734" y="5226437"/>
            <a:ext cx="8159606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400" u="sng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Source:  </a:t>
            </a:r>
            <a:r>
              <a:rPr lang="en-US" sz="14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A Unified Approach to Detecting Spatial Outliers, </a:t>
            </a:r>
            <a:r>
              <a:rPr lang="en-US" sz="1400" dirty="0" err="1">
                <a:latin typeface="Microsoft Sans Serif" panose="020B0604020202020204" pitchFamily="34" charset="0"/>
                <a:cs typeface="Microsoft Sans Serif" panose="020B0604020202020204" pitchFamily="34" charset="0"/>
              </a:rPr>
              <a:t>GeoInformatica</a:t>
            </a:r>
            <a:r>
              <a:rPr lang="en-US" sz="14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, 7(2), </a:t>
            </a:r>
            <a:r>
              <a:rPr lang="en-US" sz="1400" dirty="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Springer, June </a:t>
            </a:r>
            <a:r>
              <a:rPr lang="en-US" sz="14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2003.</a:t>
            </a:r>
          </a:p>
          <a:p>
            <a:pPr>
              <a:defRPr/>
            </a:pPr>
            <a:r>
              <a:rPr lang="en-US" sz="14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(A Summary in </a:t>
            </a:r>
            <a:r>
              <a:rPr lang="en-US" sz="1400" dirty="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Proc. ACM </a:t>
            </a:r>
            <a:r>
              <a:rPr lang="en-US" sz="14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SIGKDD </a:t>
            </a:r>
            <a:r>
              <a:rPr lang="en-US" sz="1400" dirty="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2001) with C.-T. </a:t>
            </a:r>
            <a:r>
              <a:rPr lang="en-US" sz="14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Lu, </a:t>
            </a:r>
            <a:r>
              <a:rPr lang="en-US" sz="1400" dirty="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P. Zhang. </a:t>
            </a:r>
            <a:endParaRPr lang="en-US" sz="1400" dirty="0"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pic>
        <p:nvPicPr>
          <p:cNvPr id="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3556" y="1998582"/>
            <a:ext cx="4135643" cy="3246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 descr="logo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7000" y="5621054"/>
            <a:ext cx="1241778" cy="1089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7346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6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Review </a:t>
            </a:r>
            <a:r>
              <a:rPr lang="en-US" altLang="en-US" sz="3600" dirty="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Quiz – Question 1 (Continued)</a:t>
            </a:r>
            <a:endParaRPr lang="en-US" sz="3600" dirty="0"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658007"/>
            <a:ext cx="8610600" cy="3886200"/>
          </a:xfrm>
        </p:spPr>
        <p:txBody>
          <a:bodyPr/>
          <a:lstStyle/>
          <a:p>
            <a:pPr marL="342900" lvl="1" indent="-342900">
              <a:lnSpc>
                <a:spcPct val="80000"/>
              </a:lnSpc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Q1. Match the following use-cases in the article to categories of traditional SQL2 query, association, clustering and classification: </a:t>
            </a:r>
            <a:endParaRPr lang="en-US" sz="2000" dirty="0" smtClean="0"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marL="0" lvl="1" indent="0">
              <a:lnSpc>
                <a:spcPct val="80000"/>
              </a:lnSpc>
              <a:buNone/>
              <a:defRPr/>
            </a:pPr>
            <a:endParaRPr lang="en-US" sz="1800" dirty="0"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marL="400050" lvl="2" indent="0">
              <a:lnSpc>
                <a:spcPct val="80000"/>
              </a:lnSpc>
              <a:buNone/>
              <a:defRPr/>
            </a:pPr>
            <a:r>
              <a:rPr lang="en-US" sz="1800" dirty="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(v)    Religion </a:t>
            </a:r>
            <a:r>
              <a:rPr lang="en-US" sz="18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and gun ownership are the two most powerful predictors </a:t>
            </a:r>
            <a:r>
              <a:rPr lang="en-US" sz="1800" dirty="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</a:p>
          <a:p>
            <a:pPr marL="400050" lvl="2" indent="0">
              <a:lnSpc>
                <a:spcPct val="80000"/>
              </a:lnSpc>
              <a:buNone/>
              <a:defRPr/>
            </a:pPr>
            <a:r>
              <a:rPr lang="en-US" sz="18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US" sz="1800" dirty="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       of </a:t>
            </a:r>
            <a:r>
              <a:rPr lang="en-US" sz="18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partisan ID. </a:t>
            </a:r>
          </a:p>
          <a:p>
            <a:pPr marL="400050" lvl="2" indent="0">
              <a:lnSpc>
                <a:spcPct val="80000"/>
              </a:lnSpc>
              <a:buNone/>
              <a:defRPr/>
            </a:pPr>
            <a:r>
              <a:rPr lang="en-US" sz="18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(vi) </a:t>
            </a:r>
            <a:r>
              <a:rPr lang="en-US" sz="1800" dirty="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  ... </a:t>
            </a:r>
            <a:r>
              <a:rPr lang="en-US" sz="18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it even studied the roads Republicans drove as they commuted </a:t>
            </a:r>
            <a:r>
              <a:rPr lang="en-US" sz="1800" dirty="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</a:p>
          <a:p>
            <a:pPr marL="400050" lvl="2" indent="0">
              <a:lnSpc>
                <a:spcPct val="80000"/>
              </a:lnSpc>
              <a:buNone/>
              <a:defRPr/>
            </a:pPr>
            <a:r>
              <a:rPr lang="en-US" sz="18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US" sz="1800" dirty="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       to </a:t>
            </a:r>
            <a:r>
              <a:rPr lang="en-US" sz="18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work, which allowed the party to put its billboards where they </a:t>
            </a:r>
            <a:r>
              <a:rPr lang="en-US" sz="1800" dirty="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</a:p>
          <a:p>
            <a:pPr marL="400050" lvl="2" indent="0">
              <a:lnSpc>
                <a:spcPct val="80000"/>
              </a:lnSpc>
              <a:buNone/>
              <a:defRPr/>
            </a:pPr>
            <a:r>
              <a:rPr lang="en-US" sz="18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US" sz="1800" dirty="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       would </a:t>
            </a:r>
            <a:r>
              <a:rPr lang="en-US" sz="18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do the most good. </a:t>
            </a:r>
          </a:p>
          <a:p>
            <a:pPr marL="400050" lvl="2" indent="0">
              <a:lnSpc>
                <a:spcPct val="80000"/>
              </a:lnSpc>
              <a:buNone/>
              <a:defRPr/>
            </a:pPr>
            <a:r>
              <a:rPr lang="en-US" sz="18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(vii</a:t>
            </a:r>
            <a:r>
              <a:rPr lang="en-US" sz="1800" dirty="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)  </a:t>
            </a:r>
            <a:r>
              <a:rPr lang="en-US" sz="18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Catalyst and its competitors can build models to predict voter </a:t>
            </a:r>
            <a:r>
              <a:rPr lang="en-US" sz="1800" dirty="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</a:p>
          <a:p>
            <a:pPr marL="400050" lvl="2" indent="0">
              <a:lnSpc>
                <a:spcPct val="80000"/>
              </a:lnSpc>
              <a:buNone/>
              <a:defRPr/>
            </a:pPr>
            <a:r>
              <a:rPr lang="en-US" sz="18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US" sz="1800" dirty="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       choices</a:t>
            </a:r>
            <a:r>
              <a:rPr lang="en-US" sz="18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. ... Based on how alike they are, you can assign a </a:t>
            </a:r>
            <a:r>
              <a:rPr lang="en-US" sz="1800" dirty="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</a:p>
          <a:p>
            <a:pPr marL="400050" lvl="2" indent="0">
              <a:lnSpc>
                <a:spcPct val="80000"/>
              </a:lnSpc>
              <a:buNone/>
              <a:defRPr/>
            </a:pPr>
            <a:r>
              <a:rPr lang="en-US" sz="18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US" sz="1800" dirty="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       probability </a:t>
            </a:r>
            <a:r>
              <a:rPr lang="en-US" sz="18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to them. ... a likelihood of support on each person </a:t>
            </a:r>
            <a:r>
              <a:rPr lang="en-US" sz="1800" dirty="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</a:p>
          <a:p>
            <a:pPr marL="400050" lvl="2" indent="0">
              <a:lnSpc>
                <a:spcPct val="80000"/>
              </a:lnSpc>
              <a:buNone/>
              <a:defRPr/>
            </a:pPr>
            <a:r>
              <a:rPr lang="en-US" sz="18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US" sz="1800" dirty="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       based </a:t>
            </a:r>
            <a:r>
              <a:rPr lang="en-US" sz="18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on how many character traits a person shares with your </a:t>
            </a:r>
            <a:endParaRPr lang="en-US" sz="1800" dirty="0" smtClean="0"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marL="400050" lvl="2" indent="0">
              <a:lnSpc>
                <a:spcPct val="80000"/>
              </a:lnSpc>
              <a:buNone/>
              <a:defRPr/>
            </a:pPr>
            <a:r>
              <a:rPr lang="en-US" sz="18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US" sz="1800" dirty="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       known </a:t>
            </a:r>
            <a:r>
              <a:rPr lang="en-US" sz="18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supporters.. </a:t>
            </a:r>
          </a:p>
          <a:p>
            <a:pPr marL="400050" lvl="2" indent="0">
              <a:lnSpc>
                <a:spcPct val="80000"/>
              </a:lnSpc>
              <a:buNone/>
              <a:defRPr/>
            </a:pPr>
            <a:r>
              <a:rPr lang="en-US" sz="1800" dirty="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(viii) Will </a:t>
            </a:r>
            <a:r>
              <a:rPr lang="en-US" sz="18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51 percent of the voters buy what RNC candidate is offering? </a:t>
            </a:r>
            <a:endParaRPr lang="en-US" sz="1800" dirty="0" smtClean="0"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marL="400050" lvl="2" indent="0">
              <a:lnSpc>
                <a:spcPct val="80000"/>
              </a:lnSpc>
              <a:buNone/>
              <a:defRPr/>
            </a:pPr>
            <a:r>
              <a:rPr lang="en-US" sz="1800" dirty="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        Or </a:t>
            </a:r>
            <a:r>
              <a:rPr lang="en-US" sz="18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will DNC candidate seem like a better deal?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 descr="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7000" y="5621054"/>
            <a:ext cx="1241778" cy="1089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8271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6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Review Quiz – Question </a:t>
            </a:r>
            <a:r>
              <a:rPr lang="en-US" altLang="en-US" sz="3600" dirty="0" smtClean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2</a:t>
            </a:r>
            <a:endParaRPr lang="en-US" sz="3600" dirty="0"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1" indent="-342900">
              <a:lnSpc>
                <a:spcPct val="80000"/>
              </a:lnSpc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Q2. Compare and contrast Data Mining with Relational Databases.</a:t>
            </a:r>
          </a:p>
          <a:p>
            <a:endParaRPr lang="en-US" dirty="0"/>
          </a:p>
        </p:txBody>
      </p:sp>
      <p:pic>
        <p:nvPicPr>
          <p:cNvPr id="4" name="Picture 3" descr="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7000" y="5621054"/>
            <a:ext cx="1241778" cy="1089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4661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6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Review Quiz – Question 3</a:t>
            </a:r>
            <a:endParaRPr lang="en-US" sz="3600" dirty="0"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1" indent="-342900">
              <a:lnSpc>
                <a:spcPct val="80000"/>
              </a:lnSpc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Q3. Compare and contrast Data Mining with Traditional Statistics (or Machine Learning).</a:t>
            </a:r>
            <a:endParaRPr lang="en-US" altLang="en-US" sz="2400" dirty="0"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endParaRPr lang="en-US" dirty="0"/>
          </a:p>
        </p:txBody>
      </p:sp>
      <p:pic>
        <p:nvPicPr>
          <p:cNvPr id="4" name="Picture 3" descr="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7000" y="5621054"/>
            <a:ext cx="1241778" cy="1089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0758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D2D-2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 Theme">
      <a:majorFont>
        <a:latin typeface="Arial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04" charset="0"/>
            <a:ea typeface="ＭＳ Ｐゴシック" pitchFamily="-104" charset="-128"/>
            <a:cs typeface="ＭＳ Ｐゴシック" pitchFamily="-10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04" charset="0"/>
            <a:ea typeface="ＭＳ Ｐゴシック" pitchFamily="-104" charset="-128"/>
            <a:cs typeface="ＭＳ Ｐゴシック" pitchFamily="-104" charset="-128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 Theme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6196</TotalTime>
  <Words>4493</Words>
  <Application>Microsoft Macintosh PowerPoint</Application>
  <PresentationFormat>On-screen Show (4:3)</PresentationFormat>
  <Paragraphs>923</Paragraphs>
  <Slides>92</Slides>
  <Notes>16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92</vt:i4>
      </vt:variant>
    </vt:vector>
  </HeadingPairs>
  <TitlesOfParts>
    <vt:vector size="94" baseType="lpstr">
      <vt:lpstr>D2D-2</vt:lpstr>
      <vt:lpstr>Equation</vt:lpstr>
      <vt:lpstr>Spatial Data Mining</vt:lpstr>
      <vt:lpstr>Outline</vt:lpstr>
      <vt:lpstr>Learning Objectives</vt:lpstr>
      <vt:lpstr>Why Data Mining?</vt:lpstr>
      <vt:lpstr>Data Mining vs. Database Querying </vt:lpstr>
      <vt:lpstr>Spatial Data Mining (SDM)</vt:lpstr>
      <vt:lpstr>Pattern Family 1: Hotspots, Spatial Cluster</vt:lpstr>
      <vt:lpstr>Complicated Hotspots</vt:lpstr>
      <vt:lpstr>Pattern Family 2: Spatial Outliers</vt:lpstr>
      <vt:lpstr>Pattern Family 3: Predictive Models</vt:lpstr>
      <vt:lpstr>Family 4: Co-locations/Co-occurrence</vt:lpstr>
      <vt:lpstr>What’s NOT Spatial Data Mining (SDM)</vt:lpstr>
      <vt:lpstr>Quiz</vt:lpstr>
      <vt:lpstr>Outline</vt:lpstr>
      <vt:lpstr>Learning Objectives</vt:lpstr>
      <vt:lpstr>Data-Types: Non-Spatial vs. Spatial</vt:lpstr>
      <vt:lpstr>Relationships: Non-spatial vs. Spatial</vt:lpstr>
      <vt:lpstr>OGC Simple Features </vt:lpstr>
      <vt:lpstr>OGIS – Topological Operations</vt:lpstr>
      <vt:lpstr>Research Needs for Data</vt:lpstr>
      <vt:lpstr>Quiz</vt:lpstr>
      <vt:lpstr>Outline</vt:lpstr>
      <vt:lpstr>Learning Objectives</vt:lpstr>
      <vt:lpstr>Limitations of Traditional Statistics</vt:lpstr>
      <vt:lpstr>Spatial Statistics: An Overview</vt:lpstr>
      <vt:lpstr>Spatial Autocorrelation (SA)</vt:lpstr>
      <vt:lpstr>Spatial Autocorrelation: K-Function</vt:lpstr>
      <vt:lpstr>Cross-Correlation</vt:lpstr>
      <vt:lpstr>Recall Pattern Family 4: Co-locations</vt:lpstr>
      <vt:lpstr>Illustration of Cross-Correlation</vt:lpstr>
      <vt:lpstr>Spatial Heterogeneity</vt:lpstr>
      <vt:lpstr>Edge Effect</vt:lpstr>
      <vt:lpstr>Research Challenges of Spatial Statistics</vt:lpstr>
      <vt:lpstr>Quiz</vt:lpstr>
      <vt:lpstr>Outline</vt:lpstr>
      <vt:lpstr>Learning Objectives</vt:lpstr>
      <vt:lpstr>Illustration of Location Prediction Problem</vt:lpstr>
      <vt:lpstr>Neighbor Relationship: W Matrix</vt:lpstr>
      <vt:lpstr>Location Prediction Models</vt:lpstr>
      <vt:lpstr>Comparing Traditional and Spatial Models</vt:lpstr>
      <vt:lpstr>Modeling Spatial Heterogeneity: GWR</vt:lpstr>
      <vt:lpstr>Research Needs for Location Prediction</vt:lpstr>
      <vt:lpstr>Quiz</vt:lpstr>
      <vt:lpstr>Outline</vt:lpstr>
      <vt:lpstr>Learning Objectives</vt:lpstr>
      <vt:lpstr>Clustering Question</vt:lpstr>
      <vt:lpstr>Maps Reveal Spatial Groups</vt:lpstr>
      <vt:lpstr>K-Means Algorithm</vt:lpstr>
      <vt:lpstr>K-Means Algorithm</vt:lpstr>
      <vt:lpstr>K-Means Algorithm</vt:lpstr>
      <vt:lpstr>K-Means Algorithm</vt:lpstr>
      <vt:lpstr>K-Means Algorithm</vt:lpstr>
      <vt:lpstr>K-Means Algorithm</vt:lpstr>
      <vt:lpstr>K-Means Algorithm</vt:lpstr>
      <vt:lpstr>Limitations of K-Means</vt:lpstr>
      <vt:lpstr>Spatial Scan Statistics (SatScan)</vt:lpstr>
      <vt:lpstr>SatScan Examples</vt:lpstr>
      <vt:lpstr>Spatial-Concept/Theory-Aware Clusters</vt:lpstr>
      <vt:lpstr>Quiz</vt:lpstr>
      <vt:lpstr>Outline</vt:lpstr>
      <vt:lpstr>Learning Objectives</vt:lpstr>
      <vt:lpstr>Outliers: Global (G) vs. Spatial (S)</vt:lpstr>
      <vt:lpstr>Outlier Detection Tests: Variogram Cloud</vt:lpstr>
      <vt:lpstr>Outlier Detection – Scatterplot</vt:lpstr>
      <vt:lpstr>Outlier Detection Test: Moran Scatterplot</vt:lpstr>
      <vt:lpstr>Outlier Detection Tests: Spatial Z-test</vt:lpstr>
      <vt:lpstr>Spatial Outlier Detection: Computation</vt:lpstr>
      <vt:lpstr>Trends in Spatial Outlier Detection</vt:lpstr>
      <vt:lpstr>Quiz</vt:lpstr>
      <vt:lpstr>Outline</vt:lpstr>
      <vt:lpstr>Learning Objectives</vt:lpstr>
      <vt:lpstr>Background: Association Rules </vt:lpstr>
      <vt:lpstr>Apriori Algorithm</vt:lpstr>
      <vt:lpstr>Apriori Algorithm</vt:lpstr>
      <vt:lpstr>Apriori Algorithm</vt:lpstr>
      <vt:lpstr>Apriori Algorithm</vt:lpstr>
      <vt:lpstr>Association Rules Limitations</vt:lpstr>
      <vt:lpstr>Spatial Association vs. Cross-K Function</vt:lpstr>
      <vt:lpstr>Spatial Colocation</vt:lpstr>
      <vt:lpstr>Participation Index &gt;= Cross-K Function </vt:lpstr>
      <vt:lpstr>Association Vs. Colocation </vt:lpstr>
      <vt:lpstr>Spatial Association Rule vs. Colocation</vt:lpstr>
      <vt:lpstr>Spatial Colocation: Trends</vt:lpstr>
      <vt:lpstr>Quiz</vt:lpstr>
      <vt:lpstr>Outline</vt:lpstr>
      <vt:lpstr>Summary</vt:lpstr>
      <vt:lpstr>Three General Approaches in SDM</vt:lpstr>
      <vt:lpstr>Review Quiz</vt:lpstr>
      <vt:lpstr>Review Quiz – Question 1</vt:lpstr>
      <vt:lpstr>Review Quiz – Question 1 (Continued)</vt:lpstr>
      <vt:lpstr>Review Quiz – Question 2</vt:lpstr>
      <vt:lpstr>Review Quiz – Question 3</vt:lpstr>
    </vt:vector>
  </TitlesOfParts>
  <Company>U of MN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oitadmin</dc:creator>
  <cp:lastModifiedBy>xun tang</cp:lastModifiedBy>
  <cp:revision>1624</cp:revision>
  <dcterms:created xsi:type="dcterms:W3CDTF">2014-06-17T15:17:15Z</dcterms:created>
  <dcterms:modified xsi:type="dcterms:W3CDTF">2014-10-15T20:43:01Z</dcterms:modified>
</cp:coreProperties>
</file>